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7" autoAdjust="0"/>
    <p:restoredTop sz="94713" autoAdjust="0"/>
  </p:normalViewPr>
  <p:slideViewPr>
    <p:cSldViewPr>
      <p:cViewPr varScale="1">
        <p:scale>
          <a:sx n="110" d="100"/>
          <a:sy n="110" d="100"/>
        </p:scale>
        <p:origin x="-164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14" name="Titolo 13"/>
          <p:cNvSpPr>
            <a:spLocks noGrp="1"/>
          </p:cNvSpPr>
          <p:nvPr>
            <p:ph type="ctrTitle"/>
          </p:nvPr>
        </p:nvSpPr>
        <p:spPr>
          <a:xfrm>
            <a:off x="1432560" y="359898"/>
            <a:ext cx="7406640" cy="1472184"/>
          </a:xfrm>
        </p:spPr>
        <p:txBody>
          <a:bodyPr anchor="b"/>
          <a:lstStyle>
            <a:lvl1pPr algn="l">
              <a:defRPr/>
            </a:lvl1pPr>
            <a:extLst/>
          </a:lstStyle>
          <a:p>
            <a:r>
              <a:rPr kumimoji="0" lang="it-IT" smtClean="0"/>
              <a:t>Fare clic per modificare lo stile del titolo</a:t>
            </a:r>
            <a:endParaRPr kumimoji="0" lang="en-US"/>
          </a:p>
        </p:txBody>
      </p:sp>
      <p:sp>
        <p:nvSpPr>
          <p:cNvPr id="22" name="Sottotitolo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it-IT" smtClean="0"/>
              <a:t>Fare clic per modificare lo stile del sottotitolo dello schema</a:t>
            </a:r>
            <a:endParaRPr kumimoji="0" lang="en-US"/>
          </a:p>
        </p:txBody>
      </p:sp>
      <p:sp>
        <p:nvSpPr>
          <p:cNvPr id="7" name="Segnaposto data 6"/>
          <p:cNvSpPr>
            <a:spLocks noGrp="1"/>
          </p:cNvSpPr>
          <p:nvPr>
            <p:ph type="dt" sz="half" idx="10"/>
          </p:nvPr>
        </p:nvSpPr>
        <p:spPr/>
        <p:txBody>
          <a:bodyPr/>
          <a:lstStyle>
            <a:extLst/>
          </a:lstStyle>
          <a:p>
            <a:fld id="{54DC91BB-FD67-42AD-AE84-C59FD1096A72}" type="datetimeFigureOut">
              <a:rPr lang="it-IT" smtClean="0"/>
              <a:pPr/>
              <a:t>20/05/2016</a:t>
            </a:fld>
            <a:endParaRPr lang="it-IT"/>
          </a:p>
        </p:txBody>
      </p:sp>
      <p:sp>
        <p:nvSpPr>
          <p:cNvPr id="20" name="Segnaposto piè di pagina 19"/>
          <p:cNvSpPr>
            <a:spLocks noGrp="1"/>
          </p:cNvSpPr>
          <p:nvPr>
            <p:ph type="ftr" sz="quarter" idx="11"/>
          </p:nvPr>
        </p:nvSpPr>
        <p:spPr/>
        <p:txBody>
          <a:bodyPr/>
          <a:lstStyle>
            <a:extLst/>
          </a:lstStyle>
          <a:p>
            <a:endParaRPr lang="it-IT"/>
          </a:p>
        </p:txBody>
      </p:sp>
      <p:sp>
        <p:nvSpPr>
          <p:cNvPr id="10" name="Segnaposto numero diapositiva 9"/>
          <p:cNvSpPr>
            <a:spLocks noGrp="1"/>
          </p:cNvSpPr>
          <p:nvPr>
            <p:ph type="sldNum" sz="quarter" idx="12"/>
          </p:nvPr>
        </p:nvSpPr>
        <p:spPr/>
        <p:txBody>
          <a:bodyPr/>
          <a:lstStyle>
            <a:extLst/>
          </a:lstStyle>
          <a:p>
            <a:fld id="{DC517927-3A81-4D84-B906-FDE17C3160B9}" type="slidenum">
              <a:rPr lang="it-IT" smtClean="0"/>
              <a:pPr/>
              <a:t>‹N›</a:t>
            </a:fld>
            <a:endParaRPr lang="it-IT"/>
          </a:p>
        </p:txBody>
      </p:sp>
      <p:sp>
        <p:nvSpPr>
          <p:cNvPr id="8" name="Ovale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e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extLs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fld id="{54DC91BB-FD67-42AD-AE84-C59FD1096A72}" type="datetimeFigureOut">
              <a:rPr lang="it-IT" smtClean="0"/>
              <a:pPr/>
              <a:t>20/05/2016</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DC517927-3A81-4D84-B906-FDE17C3160B9}"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858000" y="274639"/>
            <a:ext cx="1828800" cy="5851525"/>
          </a:xfrm>
        </p:spPr>
        <p:txBody>
          <a:bodyPr vert="eaVert"/>
          <a:lstStyle>
            <a:extLs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1143000" y="274640"/>
            <a:ext cx="5562600" cy="5851525"/>
          </a:xfrm>
        </p:spPr>
        <p:txBody>
          <a:bodyPr vert="eaVert"/>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fld id="{54DC91BB-FD67-42AD-AE84-C59FD1096A72}" type="datetimeFigureOut">
              <a:rPr lang="it-IT" smtClean="0"/>
              <a:pPr/>
              <a:t>20/05/2016</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DC517927-3A81-4D84-B906-FDE17C3160B9}"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extLst/>
          </a:lstStyle>
          <a:p>
            <a:r>
              <a:rPr kumimoji="0" lang="it-IT" smtClean="0"/>
              <a:t>Fare clic per modificare lo stile del titolo</a:t>
            </a:r>
            <a:endParaRPr kumimoji="0" lang="en-US"/>
          </a:p>
        </p:txBody>
      </p:sp>
      <p:sp>
        <p:nvSpPr>
          <p:cNvPr id="3" name="Segnaposto contenuto 2"/>
          <p:cNvSpPr>
            <a:spLocks noGrp="1"/>
          </p:cNvSpPr>
          <p:nvPr>
            <p:ph idx="1"/>
          </p:nvPr>
        </p:nvSpPr>
        <p:spPr/>
        <p:txBody>
          <a:bodyPr/>
          <a:lstStyle>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extLst/>
          </a:lstStyle>
          <a:p>
            <a:fld id="{54DC91BB-FD67-42AD-AE84-C59FD1096A72}" type="datetimeFigureOut">
              <a:rPr lang="it-IT" smtClean="0"/>
              <a:pPr/>
              <a:t>20/05/2016</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DC517927-3A81-4D84-B906-FDE17C3160B9}"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spTree>
      <p:nvGrpSpPr>
        <p:cNvPr id="1" name=""/>
        <p:cNvGrpSpPr/>
        <p:nvPr/>
      </p:nvGrpSpPr>
      <p:grpSpPr>
        <a:xfrm>
          <a:off x="0" y="0"/>
          <a:ext cx="0" cy="0"/>
          <a:chOff x="0" y="0"/>
          <a:chExt cx="0" cy="0"/>
        </a:xfrm>
      </p:grpSpPr>
      <p:sp>
        <p:nvSpPr>
          <p:cNvPr id="7" name="Rettangolo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olo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p:txBody>
          <a:bodyPr/>
          <a:lstStyle>
            <a:extLst/>
          </a:lstStyle>
          <a:p>
            <a:fld id="{54DC91BB-FD67-42AD-AE84-C59FD1096A72}" type="datetimeFigureOut">
              <a:rPr lang="it-IT" smtClean="0"/>
              <a:pPr/>
              <a:t>20/05/2016</a:t>
            </a:fld>
            <a:endParaRPr lang="it-IT"/>
          </a:p>
        </p:txBody>
      </p:sp>
      <p:sp>
        <p:nvSpPr>
          <p:cNvPr id="5" name="Segnaposto piè di pagina 4"/>
          <p:cNvSpPr>
            <a:spLocks noGrp="1"/>
          </p:cNvSpPr>
          <p:nvPr>
            <p:ph type="ftr" sz="quarter" idx="11"/>
          </p:nvPr>
        </p:nvSpPr>
        <p:spPr/>
        <p:txBody>
          <a:bodyPr/>
          <a:lstStyle>
            <a:extLst/>
          </a:lstStyle>
          <a:p>
            <a:endParaRPr lang="it-IT"/>
          </a:p>
        </p:txBody>
      </p:sp>
      <p:sp>
        <p:nvSpPr>
          <p:cNvPr id="6" name="Segnaposto numero diapositiva 5"/>
          <p:cNvSpPr>
            <a:spLocks noGrp="1"/>
          </p:cNvSpPr>
          <p:nvPr>
            <p:ph type="sldNum" sz="quarter" idx="12"/>
          </p:nvPr>
        </p:nvSpPr>
        <p:spPr/>
        <p:txBody>
          <a:bodyPr/>
          <a:lstStyle>
            <a:extLst/>
          </a:lstStyle>
          <a:p>
            <a:fld id="{DC517927-3A81-4D84-B906-FDE17C3160B9}" type="slidenum">
              <a:rPr lang="it-IT" smtClean="0"/>
              <a:pPr/>
              <a:t>‹N›</a:t>
            </a:fld>
            <a:endParaRPr lang="it-IT"/>
          </a:p>
        </p:txBody>
      </p:sp>
      <p:sp>
        <p:nvSpPr>
          <p:cNvPr id="10" name="Rettangolo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e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e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a:xfrm>
            <a:off x="1435608" y="274320"/>
            <a:ext cx="7498080" cy="1143000"/>
          </a:xfrm>
        </p:spPr>
        <p:txBody>
          <a:bodyPr/>
          <a:lstStyle>
            <a:extLst/>
          </a:lstStyle>
          <a:p>
            <a:r>
              <a:rPr kumimoji="0" lang="it-IT" smtClean="0"/>
              <a:t>Fare clic per modificare lo stile del titolo</a:t>
            </a:r>
            <a:endParaRPr kumimoji="0" lang="en-US"/>
          </a:p>
        </p:txBody>
      </p:sp>
      <p:sp>
        <p:nvSpPr>
          <p:cNvPr id="3" name="Segnaposto contenuto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contenuto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extLst/>
          </a:lstStyle>
          <a:p>
            <a:fld id="{54DC91BB-FD67-42AD-AE84-C59FD1096A72}" type="datetimeFigureOut">
              <a:rPr lang="it-IT" smtClean="0"/>
              <a:pPr/>
              <a:t>20/05/2016</a:t>
            </a:fld>
            <a:endParaRPr lang="it-IT"/>
          </a:p>
        </p:txBody>
      </p:sp>
      <p:sp>
        <p:nvSpPr>
          <p:cNvPr id="6" name="Segnaposto piè di pagina 5"/>
          <p:cNvSpPr>
            <a:spLocks noGrp="1"/>
          </p:cNvSpPr>
          <p:nvPr>
            <p:ph type="ftr" sz="quarter" idx="11"/>
          </p:nvPr>
        </p:nvSpPr>
        <p:spPr/>
        <p:txBody>
          <a:bodyPr/>
          <a:lstStyle>
            <a:extLst/>
          </a:lstStyle>
          <a:p>
            <a:endParaRPr lang="it-IT"/>
          </a:p>
        </p:txBody>
      </p:sp>
      <p:sp>
        <p:nvSpPr>
          <p:cNvPr id="7" name="Segnaposto numero diapositiva 6"/>
          <p:cNvSpPr>
            <a:spLocks noGrp="1"/>
          </p:cNvSpPr>
          <p:nvPr>
            <p:ph type="sldNum" sz="quarter" idx="12"/>
          </p:nvPr>
        </p:nvSpPr>
        <p:spPr/>
        <p:txBody>
          <a:bodyPr/>
          <a:lstStyle>
            <a:extLst/>
          </a:lstStyle>
          <a:p>
            <a:fld id="{DC517927-3A81-4D84-B906-FDE17C3160B9}"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it-IT" dirty="0" smtClean="0"/>
              <a:t>Fare clic per modificare lo stile del titolo</a:t>
            </a:r>
            <a:endParaRPr kumimoji="0" lang="en-US" dirty="0"/>
          </a:p>
        </p:txBody>
      </p:sp>
      <p:sp>
        <p:nvSpPr>
          <p:cNvPr id="3" name="Segnaposto testo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dirty="0" smtClean="0"/>
              <a:t>Fare clic per modificare stili del testo dello schema</a:t>
            </a:r>
          </a:p>
        </p:txBody>
      </p:sp>
      <p:sp>
        <p:nvSpPr>
          <p:cNvPr id="4" name="Segnaposto testo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it-IT" smtClean="0"/>
              <a:t>Fare clic per modificare stili del testo dello schema</a:t>
            </a:r>
          </a:p>
        </p:txBody>
      </p:sp>
      <p:sp>
        <p:nvSpPr>
          <p:cNvPr id="5" name="Segnaposto contenuto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it-IT" dirty="0" smtClean="0"/>
              <a:t>Fare clic per modificare stili del testo dello schema</a:t>
            </a:r>
          </a:p>
          <a:p>
            <a:pPr lvl="1" eaLnBrk="1" latinLnBrk="0" hangingPunct="1"/>
            <a:r>
              <a:rPr lang="it-IT" dirty="0" smtClean="0"/>
              <a:t>Secondo livello</a:t>
            </a:r>
          </a:p>
          <a:p>
            <a:pPr lvl="2" eaLnBrk="1" latinLnBrk="0" hangingPunct="1"/>
            <a:r>
              <a:rPr lang="it-IT" dirty="0" smtClean="0"/>
              <a:t>Terzo livello</a:t>
            </a:r>
          </a:p>
          <a:p>
            <a:pPr lvl="3" eaLnBrk="1" latinLnBrk="0" hangingPunct="1"/>
            <a:r>
              <a:rPr lang="it-IT" dirty="0" smtClean="0"/>
              <a:t>Quarto livello</a:t>
            </a:r>
          </a:p>
          <a:p>
            <a:pPr lvl="4" eaLnBrk="1" latinLnBrk="0" hangingPunct="1"/>
            <a:r>
              <a:rPr lang="it-IT" dirty="0" smtClean="0"/>
              <a:t>Quinto livello</a:t>
            </a:r>
            <a:endParaRPr kumimoji="0" lang="en-US" dirty="0"/>
          </a:p>
        </p:txBody>
      </p:sp>
      <p:sp>
        <p:nvSpPr>
          <p:cNvPr id="6" name="Segnaposto contenuto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it-IT" dirty="0" smtClean="0"/>
              <a:t>Fare clic per modificare stili del testo dello schema</a:t>
            </a:r>
          </a:p>
          <a:p>
            <a:pPr lvl="1" eaLnBrk="1" latinLnBrk="0" hangingPunct="1"/>
            <a:r>
              <a:rPr lang="it-IT" dirty="0" smtClean="0"/>
              <a:t>Secondo livello</a:t>
            </a:r>
          </a:p>
          <a:p>
            <a:pPr lvl="2" eaLnBrk="1" latinLnBrk="0" hangingPunct="1"/>
            <a:r>
              <a:rPr lang="it-IT" dirty="0" smtClean="0"/>
              <a:t>Terzo livello</a:t>
            </a:r>
          </a:p>
          <a:p>
            <a:pPr lvl="3" eaLnBrk="1" latinLnBrk="0" hangingPunct="1"/>
            <a:r>
              <a:rPr lang="it-IT" dirty="0" smtClean="0"/>
              <a:t>Quarto livello</a:t>
            </a:r>
          </a:p>
          <a:p>
            <a:pPr lvl="4" eaLnBrk="1" latinLnBrk="0" hangingPunct="1"/>
            <a:r>
              <a:rPr lang="it-IT" dirty="0" smtClean="0"/>
              <a:t>Quinto livello</a:t>
            </a:r>
            <a:endParaRPr kumimoji="0" lang="en-US" dirty="0"/>
          </a:p>
        </p:txBody>
      </p:sp>
      <p:sp>
        <p:nvSpPr>
          <p:cNvPr id="7" name="Segnaposto data 6"/>
          <p:cNvSpPr>
            <a:spLocks noGrp="1"/>
          </p:cNvSpPr>
          <p:nvPr>
            <p:ph type="dt" sz="half" idx="10"/>
          </p:nvPr>
        </p:nvSpPr>
        <p:spPr/>
        <p:txBody>
          <a:bodyPr/>
          <a:lstStyle>
            <a:extLst/>
          </a:lstStyle>
          <a:p>
            <a:fld id="{54DC91BB-FD67-42AD-AE84-C59FD1096A72}" type="datetimeFigureOut">
              <a:rPr lang="it-IT" smtClean="0"/>
              <a:pPr/>
              <a:t>20/05/2016</a:t>
            </a:fld>
            <a:endParaRPr lang="it-IT"/>
          </a:p>
        </p:txBody>
      </p:sp>
      <p:sp>
        <p:nvSpPr>
          <p:cNvPr id="8" name="Segnaposto piè di pagina 7"/>
          <p:cNvSpPr>
            <a:spLocks noGrp="1"/>
          </p:cNvSpPr>
          <p:nvPr>
            <p:ph type="ftr" sz="quarter" idx="11"/>
          </p:nvPr>
        </p:nvSpPr>
        <p:spPr/>
        <p:txBody>
          <a:bodyPr/>
          <a:lstStyle>
            <a:extLst/>
          </a:lstStyle>
          <a:p>
            <a:endParaRPr lang="it-IT"/>
          </a:p>
        </p:txBody>
      </p:sp>
      <p:sp>
        <p:nvSpPr>
          <p:cNvPr id="9" name="Segnaposto numero diapositiva 8"/>
          <p:cNvSpPr>
            <a:spLocks noGrp="1"/>
          </p:cNvSpPr>
          <p:nvPr>
            <p:ph type="sldNum" sz="quarter" idx="12"/>
          </p:nvPr>
        </p:nvSpPr>
        <p:spPr/>
        <p:txBody>
          <a:bodyPr/>
          <a:lstStyle>
            <a:extLst/>
          </a:lstStyle>
          <a:p>
            <a:fld id="{DC517927-3A81-4D84-B906-FDE17C3160B9}"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a:xfrm>
            <a:off x="1435608" y="274320"/>
            <a:ext cx="7498080" cy="1143000"/>
          </a:xfrm>
        </p:spPr>
        <p:txBody>
          <a:bodyPr anchor="ctr"/>
          <a:lstStyle>
            <a:extLst/>
          </a:lstStyle>
          <a:p>
            <a:r>
              <a:rPr kumimoji="0" lang="it-IT" smtClean="0"/>
              <a:t>Fare clic per modificare lo stile del titolo</a:t>
            </a:r>
            <a:endParaRPr kumimoji="0" lang="en-US"/>
          </a:p>
        </p:txBody>
      </p:sp>
      <p:sp>
        <p:nvSpPr>
          <p:cNvPr id="3" name="Segnaposto data 2"/>
          <p:cNvSpPr>
            <a:spLocks noGrp="1"/>
          </p:cNvSpPr>
          <p:nvPr>
            <p:ph type="dt" sz="half" idx="10"/>
          </p:nvPr>
        </p:nvSpPr>
        <p:spPr/>
        <p:txBody>
          <a:bodyPr/>
          <a:lstStyle>
            <a:extLst/>
          </a:lstStyle>
          <a:p>
            <a:fld id="{54DC91BB-FD67-42AD-AE84-C59FD1096A72}" type="datetimeFigureOut">
              <a:rPr lang="it-IT" smtClean="0"/>
              <a:pPr/>
              <a:t>20/05/2016</a:t>
            </a:fld>
            <a:endParaRPr lang="it-IT"/>
          </a:p>
        </p:txBody>
      </p:sp>
      <p:sp>
        <p:nvSpPr>
          <p:cNvPr id="4" name="Segnaposto piè di pagina 3"/>
          <p:cNvSpPr>
            <a:spLocks noGrp="1"/>
          </p:cNvSpPr>
          <p:nvPr>
            <p:ph type="ftr" sz="quarter" idx="11"/>
          </p:nvPr>
        </p:nvSpPr>
        <p:spPr/>
        <p:txBody>
          <a:bodyPr/>
          <a:lstStyle>
            <a:extLst/>
          </a:lstStyle>
          <a:p>
            <a:endParaRPr lang="it-IT"/>
          </a:p>
        </p:txBody>
      </p:sp>
      <p:sp>
        <p:nvSpPr>
          <p:cNvPr id="5" name="Segnaposto numero diapositiva 4"/>
          <p:cNvSpPr>
            <a:spLocks noGrp="1"/>
          </p:cNvSpPr>
          <p:nvPr>
            <p:ph type="sldNum" sz="quarter" idx="12"/>
          </p:nvPr>
        </p:nvSpPr>
        <p:spPr/>
        <p:txBody>
          <a:bodyPr/>
          <a:lstStyle>
            <a:extLst/>
          </a:lstStyle>
          <a:p>
            <a:fld id="{DC517927-3A81-4D84-B906-FDE17C3160B9}"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5" name="Rettangolo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Segnaposto data 1"/>
          <p:cNvSpPr>
            <a:spLocks noGrp="1"/>
          </p:cNvSpPr>
          <p:nvPr>
            <p:ph type="dt" sz="half" idx="10"/>
          </p:nvPr>
        </p:nvSpPr>
        <p:spPr/>
        <p:txBody>
          <a:bodyPr/>
          <a:lstStyle>
            <a:extLst/>
          </a:lstStyle>
          <a:p>
            <a:fld id="{54DC91BB-FD67-42AD-AE84-C59FD1096A72}" type="datetimeFigureOut">
              <a:rPr lang="it-IT" smtClean="0"/>
              <a:pPr/>
              <a:t>20/05/2016</a:t>
            </a:fld>
            <a:endParaRPr lang="it-IT"/>
          </a:p>
        </p:txBody>
      </p:sp>
      <p:sp>
        <p:nvSpPr>
          <p:cNvPr id="3" name="Segnaposto piè di pagina 2"/>
          <p:cNvSpPr>
            <a:spLocks noGrp="1"/>
          </p:cNvSpPr>
          <p:nvPr>
            <p:ph type="ftr" sz="quarter" idx="11"/>
          </p:nvPr>
        </p:nvSpPr>
        <p:spPr/>
        <p:txBody>
          <a:bodyPr/>
          <a:lstStyle>
            <a:extLst/>
          </a:lstStyle>
          <a:p>
            <a:endParaRPr lang="it-IT"/>
          </a:p>
        </p:txBody>
      </p:sp>
      <p:sp>
        <p:nvSpPr>
          <p:cNvPr id="4" name="Segnaposto numero diapositiva 3"/>
          <p:cNvSpPr>
            <a:spLocks noGrp="1"/>
          </p:cNvSpPr>
          <p:nvPr>
            <p:ph type="sldNum" sz="quarter" idx="12"/>
          </p:nvPr>
        </p:nvSpPr>
        <p:spPr/>
        <p:txBody>
          <a:bodyPr/>
          <a:lstStyle>
            <a:extLst/>
          </a:lstStyle>
          <a:p>
            <a:fld id="{DC517927-3A81-4D84-B906-FDE17C3160B9}" type="slidenum">
              <a:rPr lang="it-IT" smtClean="0"/>
              <a:pPr/>
              <a:t>‹N›</a:t>
            </a:fld>
            <a:endParaRPr lang="it-IT"/>
          </a:p>
        </p:txBody>
      </p:sp>
      <p:sp>
        <p:nvSpPr>
          <p:cNvPr id="6" name="Rettangolo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it-IT" smtClean="0"/>
              <a:t>Fare clic per modificare stili del testo dello schema</a:t>
            </a:r>
          </a:p>
        </p:txBody>
      </p:sp>
      <p:sp>
        <p:nvSpPr>
          <p:cNvPr id="4" name="Segnaposto contenuto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extLst/>
          </a:lstStyle>
          <a:p>
            <a:fld id="{54DC91BB-FD67-42AD-AE84-C59FD1096A72}" type="datetimeFigureOut">
              <a:rPr lang="it-IT" smtClean="0"/>
              <a:pPr/>
              <a:t>20/05/2016</a:t>
            </a:fld>
            <a:endParaRPr lang="it-IT"/>
          </a:p>
        </p:txBody>
      </p:sp>
      <p:sp>
        <p:nvSpPr>
          <p:cNvPr id="6" name="Segnaposto piè di pagina 5"/>
          <p:cNvSpPr>
            <a:spLocks noGrp="1"/>
          </p:cNvSpPr>
          <p:nvPr>
            <p:ph type="ftr" sz="quarter" idx="11"/>
          </p:nvPr>
        </p:nvSpPr>
        <p:spPr/>
        <p:txBody>
          <a:bodyPr/>
          <a:lstStyle>
            <a:extLst/>
          </a:lstStyle>
          <a:p>
            <a:endParaRPr lang="it-IT"/>
          </a:p>
        </p:txBody>
      </p:sp>
      <p:sp>
        <p:nvSpPr>
          <p:cNvPr id="7" name="Segnaposto numero diapositiva 6"/>
          <p:cNvSpPr>
            <a:spLocks noGrp="1"/>
          </p:cNvSpPr>
          <p:nvPr>
            <p:ph type="sldNum" sz="quarter" idx="12"/>
          </p:nvPr>
        </p:nvSpPr>
        <p:spPr/>
        <p:txBody>
          <a:bodyPr/>
          <a:lstStyle>
            <a:extLst/>
          </a:lstStyle>
          <a:p>
            <a:fld id="{DC517927-3A81-4D84-B906-FDE17C3160B9}"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it-IT" smtClean="0"/>
              <a:t>Fare clic per modificare lo stile del titolo</a:t>
            </a:r>
            <a:endParaRPr kumimoji="0" lang="en-US"/>
          </a:p>
        </p:txBody>
      </p:sp>
      <p:sp>
        <p:nvSpPr>
          <p:cNvPr id="5" name="Segnaposto data 4"/>
          <p:cNvSpPr>
            <a:spLocks noGrp="1"/>
          </p:cNvSpPr>
          <p:nvPr>
            <p:ph type="dt" sz="half" idx="10"/>
          </p:nvPr>
        </p:nvSpPr>
        <p:spPr/>
        <p:txBody>
          <a:bodyPr/>
          <a:lstStyle>
            <a:extLst/>
          </a:lstStyle>
          <a:p>
            <a:fld id="{54DC91BB-FD67-42AD-AE84-C59FD1096A72}" type="datetimeFigureOut">
              <a:rPr lang="it-IT" smtClean="0"/>
              <a:pPr/>
              <a:t>20/05/2016</a:t>
            </a:fld>
            <a:endParaRPr lang="it-IT"/>
          </a:p>
        </p:txBody>
      </p:sp>
      <p:sp>
        <p:nvSpPr>
          <p:cNvPr id="6" name="Segnaposto piè di pagina 5"/>
          <p:cNvSpPr>
            <a:spLocks noGrp="1"/>
          </p:cNvSpPr>
          <p:nvPr>
            <p:ph type="ftr" sz="quarter" idx="11"/>
          </p:nvPr>
        </p:nvSpPr>
        <p:spPr/>
        <p:txBody>
          <a:bodyPr/>
          <a:lstStyle>
            <a:extLst/>
          </a:lstStyle>
          <a:p>
            <a:endParaRPr lang="it-IT"/>
          </a:p>
        </p:txBody>
      </p:sp>
      <p:sp>
        <p:nvSpPr>
          <p:cNvPr id="7" name="Segnaposto numero diapositiva 6"/>
          <p:cNvSpPr>
            <a:spLocks noGrp="1"/>
          </p:cNvSpPr>
          <p:nvPr>
            <p:ph type="sldNum" sz="quarter" idx="12"/>
          </p:nvPr>
        </p:nvSpPr>
        <p:spPr/>
        <p:txBody>
          <a:bodyPr/>
          <a:lstStyle>
            <a:extLst/>
          </a:lstStyle>
          <a:p>
            <a:fld id="{DC517927-3A81-4D84-B906-FDE17C3160B9}" type="slidenum">
              <a:rPr lang="it-IT" smtClean="0"/>
              <a:pPr/>
              <a:t>‹N›</a:t>
            </a:fld>
            <a:endParaRPr lang="it-IT"/>
          </a:p>
        </p:txBody>
      </p:sp>
      <p:sp>
        <p:nvSpPr>
          <p:cNvPr id="8" name="Rettangolo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Segnaposto immagin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it-IT" smtClean="0"/>
              <a:t>Fare clic sull'icona per inserire un'immagine</a:t>
            </a:r>
            <a:endParaRPr kumimoji="0" lang="en-US" dirty="0"/>
          </a:p>
        </p:txBody>
      </p:sp>
      <p:sp>
        <p:nvSpPr>
          <p:cNvPr id="9" name="Elaborazione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Elaborazione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Segnaposto testo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it-IT" smtClean="0"/>
              <a:t>Fare clic per modificare stili del testo dello schema</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Torta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e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Anello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ttangolo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Segnaposto titolo 4"/>
          <p:cNvSpPr>
            <a:spLocks noGrp="1"/>
          </p:cNvSpPr>
          <p:nvPr>
            <p:ph type="title"/>
          </p:nvPr>
        </p:nvSpPr>
        <p:spPr>
          <a:xfrm>
            <a:off x="1435608" y="274638"/>
            <a:ext cx="7498080" cy="1143000"/>
          </a:xfrm>
          <a:prstGeom prst="rect">
            <a:avLst/>
          </a:prstGeom>
        </p:spPr>
        <p:txBody>
          <a:bodyPr anchor="ctr">
            <a:normAutofit/>
          </a:bodyPr>
          <a:lstStyle>
            <a:extLst/>
          </a:lstStyle>
          <a:p>
            <a:r>
              <a:rPr kumimoji="0" lang="it-IT" smtClean="0"/>
              <a:t>Fare clic per modificare lo stile del titolo</a:t>
            </a:r>
            <a:endParaRPr kumimoji="0" lang="en-US"/>
          </a:p>
        </p:txBody>
      </p:sp>
      <p:sp>
        <p:nvSpPr>
          <p:cNvPr id="9" name="Segnaposto testo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24" name="Segnaposto data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54DC91BB-FD67-42AD-AE84-C59FD1096A72}" type="datetimeFigureOut">
              <a:rPr lang="it-IT" smtClean="0"/>
              <a:pPr/>
              <a:t>20/05/2016</a:t>
            </a:fld>
            <a:endParaRPr lang="it-IT"/>
          </a:p>
        </p:txBody>
      </p:sp>
      <p:sp>
        <p:nvSpPr>
          <p:cNvPr id="10" name="Segnaposto piè di pagina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it-IT"/>
          </a:p>
        </p:txBody>
      </p:sp>
      <p:sp>
        <p:nvSpPr>
          <p:cNvPr id="22" name="Segnaposto numero diapositiva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DC517927-3A81-4D84-B906-FDE17C3160B9}" type="slidenum">
              <a:rPr lang="it-IT" smtClean="0"/>
              <a:pPr/>
              <a:t>‹N›</a:t>
            </a:fld>
            <a:endParaRPr lang="it-IT"/>
          </a:p>
        </p:txBody>
      </p:sp>
      <p:sp>
        <p:nvSpPr>
          <p:cNvPr id="15" name="Rettangolo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www.chianti-collifiorentini.it/" TargetMode="External"/><Relationship Id="rId13" Type="http://schemas.openxmlformats.org/officeDocument/2006/relationships/hyperlink" Target="http://www.consorziovinoorcia.it/" TargetMode="External"/><Relationship Id="rId3" Type="http://schemas.openxmlformats.org/officeDocument/2006/relationships/hyperlink" Target="http://www.bolgheridoc.com/" TargetMode="External"/><Relationship Id="rId7" Type="http://schemas.openxmlformats.org/officeDocument/2006/relationships/hyperlink" Target="http://www.chianticlassico.com/" TargetMode="External"/><Relationship Id="rId12" Type="http://schemas.openxmlformats.org/officeDocument/2006/relationships/hyperlink" Target="http://www.consorziovinonobile.it/" TargetMode="External"/><Relationship Id="rId2" Type="http://schemas.openxmlformats.org/officeDocument/2006/relationships/hyperlink" Target="http://www.agricoltura24.com/" TargetMode="External"/><Relationship Id="rId16" Type="http://schemas.openxmlformats.org/officeDocument/2006/relationships/hyperlink" Target="http://www.consorziovinomontescudaiodoc.it/" TargetMode="External"/><Relationship Id="rId1" Type="http://schemas.openxmlformats.org/officeDocument/2006/relationships/slideLayout" Target="../slideLayouts/slideLayout2.xml"/><Relationship Id="rId6" Type="http://schemas.openxmlformats.org/officeDocument/2006/relationships/hyperlink" Target="http://www.consorziovinochianti.it/" TargetMode="External"/><Relationship Id="rId11" Type="http://schemas.openxmlformats.org/officeDocument/2006/relationships/hyperlink" Target="http://www.consorziomorellino.it/it" TargetMode="External"/><Relationship Id="rId5" Type="http://schemas.openxmlformats.org/officeDocument/2006/relationships/hyperlink" Target="http://www.candiadeicolliapuani.it/" TargetMode="External"/><Relationship Id="rId15" Type="http://schemas.openxmlformats.org/officeDocument/2006/relationships/hyperlink" Target="http://www.consorziovinicarmignano.it/" TargetMode="External"/><Relationship Id="rId10" Type="http://schemas.openxmlformats.org/officeDocument/2006/relationships/hyperlink" Target="http://www.cortonavini.it/" TargetMode="External"/><Relationship Id="rId4" Type="http://schemas.openxmlformats.org/officeDocument/2006/relationships/hyperlink" Target="http://www.consorziobrunellodimontalcino.it/" TargetMode="External"/><Relationship Id="rId9" Type="http://schemas.openxmlformats.org/officeDocument/2006/relationships/hyperlink" Target="http://www.chiantirufina.com/" TargetMode="External"/><Relationship Id="rId14" Type="http://schemas.openxmlformats.org/officeDocument/2006/relationships/hyperlink" Target="http://www.vernaccia.it/" TargetMode="External"/></Relationships>
</file>

<file path=ppt/slides/_rels/slide8.xml.rels><?xml version="1.0" encoding="UTF-8" standalone="yes"?>
<Relationships xmlns="http://schemas.openxmlformats.org/package/2006/relationships"><Relationship Id="rId2" Type="http://schemas.openxmlformats.org/officeDocument/2006/relationships/hyperlink" Target="mailto:francescapinochi@hotmail.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1432560" y="1268760"/>
            <a:ext cx="7406640" cy="2376264"/>
          </a:xfrm>
          <a:ln>
            <a:solidFill>
              <a:schemeClr val="tx2">
                <a:lumMod val="60000"/>
                <a:lumOff val="40000"/>
              </a:schemeClr>
            </a:solidFill>
          </a:ln>
        </p:spPr>
        <p:txBody>
          <a:bodyPr>
            <a:normAutofit fontScale="90000"/>
          </a:bodyPr>
          <a:lstStyle/>
          <a:p>
            <a:pPr algn="ctr"/>
            <a:r>
              <a:rPr lang="it-IT" sz="3200" i="1" dirty="0" smtClean="0">
                <a:latin typeface="Lucida Bright" pitchFamily="18" charset="0"/>
              </a:rPr>
              <a:t/>
            </a:r>
            <a:br>
              <a:rPr lang="it-IT" sz="3200" i="1" dirty="0" smtClean="0">
                <a:latin typeface="Lucida Bright" pitchFamily="18" charset="0"/>
              </a:rPr>
            </a:br>
            <a:r>
              <a:rPr lang="it-IT" sz="3200" i="1" dirty="0" smtClean="0">
                <a:latin typeface="Lucida Bright" pitchFamily="18" charset="0"/>
              </a:rPr>
              <a:t>La comunicazione nel vino</a:t>
            </a:r>
            <a:br>
              <a:rPr lang="it-IT" sz="3200" i="1" dirty="0" smtClean="0">
                <a:latin typeface="Lucida Bright" pitchFamily="18" charset="0"/>
              </a:rPr>
            </a:br>
            <a:r>
              <a:rPr lang="it-IT" sz="3200" i="1" dirty="0" smtClean="0">
                <a:latin typeface="Lucida Bright" pitchFamily="18" charset="0"/>
              </a:rPr>
              <a:t/>
            </a:r>
            <a:br>
              <a:rPr lang="it-IT" sz="3200" i="1" dirty="0" smtClean="0">
                <a:latin typeface="Lucida Bright" pitchFamily="18" charset="0"/>
              </a:rPr>
            </a:br>
            <a:r>
              <a:rPr lang="it-IT" sz="3200" i="1" dirty="0" smtClean="0">
                <a:latin typeface="Lucida Bright" pitchFamily="18" charset="0"/>
              </a:rPr>
              <a:t>e nel turismo enogastronomico</a:t>
            </a:r>
            <a:r>
              <a:rPr lang="it-IT" sz="3200" dirty="0" smtClean="0"/>
              <a:t/>
            </a:r>
            <a:br>
              <a:rPr lang="it-IT" sz="3200" dirty="0" smtClean="0"/>
            </a:br>
            <a:endParaRPr lang="it-IT" sz="3200" dirty="0"/>
          </a:p>
        </p:txBody>
      </p:sp>
      <p:sp>
        <p:nvSpPr>
          <p:cNvPr id="3" name="Sottotitolo 2"/>
          <p:cNvSpPr>
            <a:spLocks noGrp="1"/>
          </p:cNvSpPr>
          <p:nvPr>
            <p:ph type="subTitle" idx="1"/>
          </p:nvPr>
        </p:nvSpPr>
        <p:spPr>
          <a:xfrm>
            <a:off x="1432560" y="5013176"/>
            <a:ext cx="7406640" cy="1224136"/>
          </a:xfrm>
        </p:spPr>
        <p:txBody>
          <a:bodyPr/>
          <a:lstStyle/>
          <a:p>
            <a:pPr algn="ctr"/>
            <a:endParaRPr lang="it-IT" dirty="0" smtClean="0">
              <a:solidFill>
                <a:schemeClr val="tx2">
                  <a:lumMod val="60000"/>
                  <a:lumOff val="40000"/>
                </a:schemeClr>
              </a:solidFill>
            </a:endParaRPr>
          </a:p>
          <a:p>
            <a:pPr algn="ctr"/>
            <a:r>
              <a:rPr lang="it-IT" sz="1200" b="1" dirty="0" smtClean="0">
                <a:solidFill>
                  <a:schemeClr val="tx2">
                    <a:lumMod val="60000"/>
                    <a:lumOff val="40000"/>
                  </a:schemeClr>
                </a:solidFill>
                <a:latin typeface="Lucida Bright" pitchFamily="18" charset="0"/>
              </a:rPr>
              <a:t>a cura di Francesca </a:t>
            </a:r>
            <a:r>
              <a:rPr lang="it-IT" sz="1200" b="1" dirty="0" err="1" smtClean="0">
                <a:solidFill>
                  <a:schemeClr val="tx2">
                    <a:lumMod val="60000"/>
                    <a:lumOff val="40000"/>
                  </a:schemeClr>
                </a:solidFill>
                <a:latin typeface="Lucida Bright" pitchFamily="18" charset="0"/>
              </a:rPr>
              <a:t>Pinochi</a:t>
            </a:r>
            <a:endParaRPr lang="it-IT" sz="1200" b="1" dirty="0" smtClean="0">
              <a:solidFill>
                <a:schemeClr val="tx2">
                  <a:lumMod val="60000"/>
                  <a:lumOff val="40000"/>
                </a:schemeClr>
              </a:solidFill>
              <a:latin typeface="Lucida Bright" pitchFamily="18" charset="0"/>
            </a:endParaRPr>
          </a:p>
          <a:p>
            <a:pPr algn="ctr"/>
            <a:endParaRPr lang="it-IT"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pPr algn="r"/>
            <a:r>
              <a:rPr lang="it-IT" sz="1800" b="1" dirty="0" smtClean="0">
                <a:solidFill>
                  <a:schemeClr val="hlink"/>
                </a:solidFill>
                <a:latin typeface="Lucida Bright" pitchFamily="18" charset="0"/>
              </a:rPr>
              <a:t>Il vino:</a:t>
            </a:r>
            <a:r>
              <a:rPr lang="it-IT" sz="1800" b="1" dirty="0" smtClean="0">
                <a:solidFill>
                  <a:schemeClr val="accent2"/>
                </a:solidFill>
                <a:latin typeface="Lucida Bright" pitchFamily="18" charset="0"/>
              </a:rPr>
              <a:t>comunicare </a:t>
            </a:r>
            <a:r>
              <a:rPr lang="it-IT" sz="4400" b="1" dirty="0" smtClean="0">
                <a:solidFill>
                  <a:schemeClr val="accent2"/>
                </a:solidFill>
                <a:latin typeface="Lucida Bright" pitchFamily="18" charset="0"/>
              </a:rPr>
              <a:t/>
            </a:r>
            <a:br>
              <a:rPr lang="it-IT" sz="4400" b="1" dirty="0" smtClean="0">
                <a:solidFill>
                  <a:schemeClr val="accent2"/>
                </a:solidFill>
                <a:latin typeface="Lucida Bright" pitchFamily="18" charset="0"/>
              </a:rPr>
            </a:br>
            <a:endParaRPr lang="it-IT" dirty="0"/>
          </a:p>
        </p:txBody>
      </p:sp>
      <p:sp>
        <p:nvSpPr>
          <p:cNvPr id="3" name="Sottotitolo 2"/>
          <p:cNvSpPr>
            <a:spLocks noGrp="1"/>
          </p:cNvSpPr>
          <p:nvPr>
            <p:ph type="subTitle" idx="1"/>
          </p:nvPr>
        </p:nvSpPr>
        <p:spPr>
          <a:xfrm>
            <a:off x="1432560" y="1196752"/>
            <a:ext cx="7406640" cy="5400600"/>
          </a:xfrm>
        </p:spPr>
        <p:txBody>
          <a:bodyPr>
            <a:noAutofit/>
          </a:bodyPr>
          <a:lstStyle/>
          <a:p>
            <a:r>
              <a:rPr lang="it-IT" sz="1400" dirty="0" smtClean="0">
                <a:solidFill>
                  <a:schemeClr val="tx1"/>
                </a:solidFill>
                <a:latin typeface="+mj-lt"/>
                <a:ea typeface="Adobe Fangsong Std R" pitchFamily="18" charset="-128"/>
              </a:rPr>
              <a:t>Il corso si divide in due sezioni. </a:t>
            </a:r>
          </a:p>
          <a:p>
            <a:r>
              <a:rPr lang="it-IT" sz="1400" dirty="0" smtClean="0">
                <a:solidFill>
                  <a:schemeClr val="tx1"/>
                </a:solidFill>
                <a:latin typeface="+mj-lt"/>
                <a:ea typeface="Adobe Fangsong Std R" pitchFamily="18" charset="-128"/>
              </a:rPr>
              <a:t>Chi comunica il vino. Come avviene la comunicazione online e offline fino alla gestione dei social network e quindi la pratica di strategie di coinvolgimento del “pubblico”.</a:t>
            </a:r>
          </a:p>
          <a:p>
            <a:r>
              <a:rPr lang="it-IT" sz="1400" dirty="0" smtClean="0">
                <a:solidFill>
                  <a:schemeClr val="tx1"/>
                </a:solidFill>
                <a:latin typeface="+mj-lt"/>
                <a:ea typeface="Adobe Fangsong Std R" pitchFamily="18" charset="-128"/>
              </a:rPr>
              <a:t>Nella seconda sezione analisi di come comunicare un messaggio per incentivare il turismo enogastronomico.  Varie forme di “sperimentazione” per essere attrattivi. Infine le fonti alle quali fare riferimento per reperire le notizie. </a:t>
            </a:r>
          </a:p>
          <a:p>
            <a:pPr>
              <a:lnSpc>
                <a:spcPct val="80000"/>
              </a:lnSpc>
            </a:pPr>
            <a:endParaRPr lang="it-IT" sz="1400" dirty="0" smtClean="0">
              <a:solidFill>
                <a:schemeClr val="tx1"/>
              </a:solidFill>
              <a:latin typeface="+mj-lt"/>
              <a:ea typeface="Adobe Fangsong Std R" pitchFamily="18" charset="-128"/>
            </a:endParaRPr>
          </a:p>
          <a:p>
            <a:pPr>
              <a:lnSpc>
                <a:spcPct val="80000"/>
              </a:lnSpc>
              <a:buFont typeface="Arial" pitchFamily="34" charset="0"/>
              <a:buChar char="•"/>
            </a:pPr>
            <a:r>
              <a:rPr lang="it-IT" sz="1400" dirty="0" smtClean="0">
                <a:solidFill>
                  <a:schemeClr val="tx1"/>
                </a:solidFill>
                <a:latin typeface="+mj-lt"/>
                <a:ea typeface="Adobe Fangsong Std R" pitchFamily="18" charset="-128"/>
              </a:rPr>
              <a:t>Chi comunica il vino. Dal linguaggio dei blog a quello del web, dai social alle newsletter . Dagli uffici stampa dei Comuni a quelli dei Consorzi  e delle Aziende. </a:t>
            </a:r>
          </a:p>
          <a:p>
            <a:pPr>
              <a:lnSpc>
                <a:spcPct val="80000"/>
              </a:lnSpc>
              <a:buFont typeface="Arial" pitchFamily="34" charset="0"/>
              <a:buChar char="•"/>
            </a:pPr>
            <a:r>
              <a:rPr lang="it-IT" sz="1400" dirty="0" smtClean="0">
                <a:solidFill>
                  <a:schemeClr val="tx1"/>
                </a:solidFill>
                <a:latin typeface="+mj-lt"/>
                <a:ea typeface="Adobe Fangsong Std R" pitchFamily="18" charset="-128"/>
              </a:rPr>
              <a:t>Un nuovo modo di comunicare il vino. </a:t>
            </a:r>
          </a:p>
          <a:p>
            <a:pPr>
              <a:lnSpc>
                <a:spcPct val="80000"/>
              </a:lnSpc>
              <a:buFont typeface="Arial" pitchFamily="34" charset="0"/>
              <a:buChar char="•"/>
            </a:pPr>
            <a:r>
              <a:rPr lang="it-IT" sz="1400" dirty="0" smtClean="0">
                <a:solidFill>
                  <a:schemeClr val="tx1"/>
                </a:solidFill>
                <a:latin typeface="+mj-lt"/>
                <a:ea typeface="Adobe Fangsong Std R" pitchFamily="18" charset="-128"/>
              </a:rPr>
              <a:t>Online e offline.</a:t>
            </a:r>
            <a:endParaRPr lang="it-IT" altLang="ko-KR" sz="1400" dirty="0" smtClean="0">
              <a:solidFill>
                <a:schemeClr val="tx1"/>
              </a:solidFill>
              <a:latin typeface="+mj-lt"/>
              <a:ea typeface="Adobe Fangsong Std R" pitchFamily="18" charset="-128"/>
            </a:endParaRPr>
          </a:p>
          <a:p>
            <a:pPr>
              <a:lnSpc>
                <a:spcPct val="80000"/>
              </a:lnSpc>
              <a:buFont typeface="Arial" pitchFamily="34" charset="0"/>
              <a:buChar char="•"/>
            </a:pPr>
            <a:r>
              <a:rPr lang="it-IT" altLang="ko-KR" sz="1400" dirty="0" smtClean="0">
                <a:solidFill>
                  <a:schemeClr val="tx1"/>
                </a:solidFill>
                <a:latin typeface="+mj-lt"/>
                <a:ea typeface="Adobe Fangsong Std R" pitchFamily="18" charset="-128"/>
              </a:rPr>
              <a:t>Conoscenza delle dinamiche che governano il mondo del vino- oltreché una buona preparazione tecnica.</a:t>
            </a:r>
          </a:p>
          <a:p>
            <a:pPr>
              <a:lnSpc>
                <a:spcPct val="80000"/>
              </a:lnSpc>
              <a:buFont typeface="Arial" pitchFamily="34" charset="0"/>
              <a:buChar char="•"/>
            </a:pPr>
            <a:r>
              <a:rPr lang="it-IT" altLang="ko-KR" sz="1400" dirty="0" smtClean="0">
                <a:solidFill>
                  <a:schemeClr val="tx1"/>
                </a:solidFill>
                <a:latin typeface="+mj-lt"/>
                <a:ea typeface="Adobe Fangsong Std R" pitchFamily="18" charset="-128"/>
              </a:rPr>
              <a:t>Qualsiasi cosa si comunichi è necessario che contenga una notizia </a:t>
            </a:r>
            <a:r>
              <a:rPr lang="it-IT" altLang="ko-KR" sz="1400" dirty="0" err="1" smtClean="0">
                <a:solidFill>
                  <a:schemeClr val="tx1"/>
                </a:solidFill>
                <a:latin typeface="+mj-lt"/>
                <a:ea typeface="Adobe Fangsong Std R" pitchFamily="18" charset="-128"/>
              </a:rPr>
              <a:t>perchè</a:t>
            </a:r>
            <a:r>
              <a:rPr lang="it-IT" altLang="ko-KR" sz="1400" dirty="0" smtClean="0">
                <a:solidFill>
                  <a:schemeClr val="tx1"/>
                </a:solidFill>
                <a:latin typeface="+mj-lt"/>
                <a:ea typeface="Adobe Fangsong Std R" pitchFamily="18" charset="-128"/>
              </a:rPr>
              <a:t> siamo di fronte ad un pubblico che può scegliere come e quando informarsi.</a:t>
            </a:r>
          </a:p>
          <a:p>
            <a:pPr>
              <a:lnSpc>
                <a:spcPct val="80000"/>
              </a:lnSpc>
              <a:buFont typeface="Arial" pitchFamily="34" charset="0"/>
              <a:buChar char="•"/>
            </a:pPr>
            <a:r>
              <a:rPr lang="it-IT" altLang="ko-KR" sz="1400" dirty="0" smtClean="0">
                <a:solidFill>
                  <a:schemeClr val="tx1"/>
                </a:solidFill>
                <a:latin typeface="+mj-lt"/>
                <a:ea typeface="Adobe Fangsong Std R" pitchFamily="18" charset="-128"/>
              </a:rPr>
              <a:t>La pianificazione è importante: il messaggio che si vuole comunicare e a chi è diretto. Strategia.</a:t>
            </a:r>
            <a:endParaRPr lang="it-IT" altLang="ko-KR" sz="1400" i="1" dirty="0" smtClean="0">
              <a:solidFill>
                <a:schemeClr val="tx1"/>
              </a:solidFill>
              <a:latin typeface="+mj-lt"/>
              <a:ea typeface="Adobe Fangsong Std R" pitchFamily="18" charset="-128"/>
            </a:endParaRPr>
          </a:p>
          <a:p>
            <a:pPr>
              <a:lnSpc>
                <a:spcPct val="80000"/>
              </a:lnSpc>
              <a:buFont typeface="Arial" pitchFamily="34" charset="0"/>
              <a:buChar char="•"/>
            </a:pPr>
            <a:r>
              <a:rPr lang="it-IT" sz="1400" dirty="0" smtClean="0">
                <a:solidFill>
                  <a:schemeClr val="tx1"/>
                </a:solidFill>
                <a:latin typeface="+mj-lt"/>
                <a:ea typeface="Adobe Fangsong Std R" pitchFamily="18" charset="-128"/>
              </a:rPr>
              <a:t>Conoscere il contesto e l’ambiente in cui si lavora: eventuali sinergie con gli Enti pubblici locali, con chi si occupa di promozione turistica,  collaborazione con risorse umane (artistiche, commerciali, didattiche)  presenti sul territorio, etc.  </a:t>
            </a:r>
            <a:r>
              <a:rPr lang="it-IT" altLang="ko-KR" sz="1400" dirty="0" smtClean="0">
                <a:solidFill>
                  <a:schemeClr val="tx1"/>
                </a:solidFill>
                <a:latin typeface="+mj-lt"/>
                <a:ea typeface="Adobe Fangsong Std R" pitchFamily="18" charset="-128"/>
              </a:rPr>
              <a:t> </a:t>
            </a:r>
          </a:p>
          <a:p>
            <a:pPr>
              <a:lnSpc>
                <a:spcPct val="80000"/>
              </a:lnSpc>
              <a:buFont typeface="Arial" pitchFamily="34" charset="0"/>
              <a:buChar char="•"/>
            </a:pPr>
            <a:r>
              <a:rPr lang="it-IT" altLang="ko-KR" sz="1400" dirty="0" smtClean="0">
                <a:solidFill>
                  <a:schemeClr val="tx1"/>
                </a:solidFill>
                <a:latin typeface="+mj-lt"/>
                <a:ea typeface="Adobe Fangsong Std R" pitchFamily="18" charset="-128"/>
              </a:rPr>
              <a:t>Utilizzo integrato dei “mezzi tradizionali” e dei social network.</a:t>
            </a:r>
          </a:p>
          <a:p>
            <a:pPr>
              <a:lnSpc>
                <a:spcPct val="80000"/>
              </a:lnSpc>
              <a:buFont typeface="Arial" pitchFamily="34" charset="0"/>
              <a:buChar char="•"/>
            </a:pPr>
            <a:r>
              <a:rPr lang="it-IT" sz="1400" dirty="0" smtClean="0">
                <a:solidFill>
                  <a:schemeClr val="tx1"/>
                </a:solidFill>
                <a:latin typeface="+mj-lt"/>
                <a:ea typeface="Adobe Fangsong Std R" pitchFamily="18" charset="-128"/>
              </a:rPr>
              <a:t>Nei social network: creare engagement; comunicare per generare contenuti e stimolare discussioni, confronti, conversazioni fino ad aumentare il gradimento e suscitare interesse.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435608" y="332656"/>
            <a:ext cx="7498080" cy="648072"/>
          </a:xfrm>
        </p:spPr>
        <p:txBody>
          <a:bodyPr>
            <a:normAutofit fontScale="90000"/>
          </a:bodyPr>
          <a:lstStyle/>
          <a:p>
            <a:pPr algn="r"/>
            <a:r>
              <a:rPr lang="it-IT" sz="2000" b="1" dirty="0" smtClean="0">
                <a:solidFill>
                  <a:schemeClr val="hlink"/>
                </a:solidFill>
                <a:latin typeface="Lucida Bright" pitchFamily="18" charset="0"/>
              </a:rPr>
              <a:t>Come comunicare online e offline </a:t>
            </a:r>
            <a:r>
              <a:rPr lang="it-IT" sz="4400" b="1" dirty="0" smtClean="0">
                <a:latin typeface="Lucida Bright" pitchFamily="18" charset="0"/>
              </a:rPr>
              <a:t/>
            </a:r>
            <a:br>
              <a:rPr lang="it-IT" sz="4400" b="1" dirty="0" smtClean="0">
                <a:latin typeface="Lucida Bright" pitchFamily="18" charset="0"/>
              </a:rPr>
            </a:br>
            <a:endParaRPr lang="it-IT" dirty="0"/>
          </a:p>
        </p:txBody>
      </p:sp>
      <p:sp>
        <p:nvSpPr>
          <p:cNvPr id="3" name="Segnaposto contenuto 2"/>
          <p:cNvSpPr>
            <a:spLocks noGrp="1"/>
          </p:cNvSpPr>
          <p:nvPr>
            <p:ph idx="1"/>
          </p:nvPr>
        </p:nvSpPr>
        <p:spPr>
          <a:xfrm>
            <a:off x="1435608" y="980728"/>
            <a:ext cx="7498080" cy="5267672"/>
          </a:xfrm>
        </p:spPr>
        <p:txBody>
          <a:bodyPr>
            <a:normAutofit fontScale="47500" lnSpcReduction="20000"/>
          </a:bodyPr>
          <a:lstStyle/>
          <a:p>
            <a:pPr algn="just">
              <a:lnSpc>
                <a:spcPct val="80000"/>
              </a:lnSpc>
              <a:buNone/>
            </a:pPr>
            <a:r>
              <a:rPr lang="it-IT" b="1" dirty="0" smtClean="0">
                <a:latin typeface="Lucida Bright" pitchFamily="18" charset="0"/>
              </a:rPr>
              <a:t> </a:t>
            </a:r>
            <a:r>
              <a:rPr lang="it-IT" b="1" dirty="0" smtClean="0">
                <a:latin typeface="+mj-lt"/>
              </a:rPr>
              <a:t>Gestione della notizia </a:t>
            </a:r>
            <a:r>
              <a:rPr lang="it-IT" dirty="0" smtClean="0">
                <a:latin typeface="+mj-lt"/>
              </a:rPr>
              <a:t>attraverso i media tradizionali e i social </a:t>
            </a:r>
            <a:r>
              <a:rPr lang="it-IT" dirty="0" smtClean="0">
                <a:latin typeface="+mj-lt"/>
              </a:rPr>
              <a:t>network. </a:t>
            </a:r>
          </a:p>
          <a:p>
            <a:pPr algn="just">
              <a:lnSpc>
                <a:spcPct val="80000"/>
              </a:lnSpc>
              <a:buNone/>
            </a:pPr>
            <a:r>
              <a:rPr lang="it-IT" dirty="0" smtClean="0">
                <a:latin typeface="+mj-lt"/>
              </a:rPr>
              <a:t> </a:t>
            </a:r>
            <a:r>
              <a:rPr lang="it-IT" dirty="0" smtClean="0">
                <a:latin typeface="+mj-lt"/>
              </a:rPr>
              <a:t>Comunicazione integrata </a:t>
            </a:r>
            <a:endParaRPr lang="it-IT" dirty="0" smtClean="0">
              <a:latin typeface="+mj-lt"/>
            </a:endParaRPr>
          </a:p>
          <a:p>
            <a:pPr algn="just">
              <a:lnSpc>
                <a:spcPct val="80000"/>
              </a:lnSpc>
              <a:buNone/>
            </a:pPr>
            <a:endParaRPr lang="it-IT" dirty="0" smtClean="0">
              <a:latin typeface="+mj-lt"/>
            </a:endParaRPr>
          </a:p>
          <a:p>
            <a:pPr algn="just">
              <a:lnSpc>
                <a:spcPct val="80000"/>
              </a:lnSpc>
              <a:buNone/>
            </a:pPr>
            <a:r>
              <a:rPr lang="it-IT" dirty="0" smtClean="0">
                <a:latin typeface="+mj-lt"/>
              </a:rPr>
              <a:t>     </a:t>
            </a:r>
            <a:r>
              <a:rPr lang="it-IT" b="1" dirty="0" smtClean="0">
                <a:latin typeface="+mj-lt"/>
              </a:rPr>
              <a:t>In generale:</a:t>
            </a:r>
            <a:endParaRPr lang="it-IT" altLang="zh-CN" b="1" dirty="0" smtClean="0">
              <a:latin typeface="+mj-lt"/>
              <a:ea typeface="SimSun" pitchFamily="2" charset="-122"/>
            </a:endParaRPr>
          </a:p>
          <a:p>
            <a:pPr algn="just">
              <a:lnSpc>
                <a:spcPct val="80000"/>
              </a:lnSpc>
            </a:pPr>
            <a:r>
              <a:rPr lang="it-IT" altLang="zh-CN" dirty="0" smtClean="0">
                <a:latin typeface="+mj-lt"/>
                <a:ea typeface="SimSun" pitchFamily="2" charset="-122"/>
              </a:rPr>
              <a:t>Comunicare (per valorizzare) il prodotto e il territorio di appartenenza. Diffondere e divulgare la conoscenza della cultura del vino, in un’ottica culturale, storica e paesaggistica.</a:t>
            </a:r>
          </a:p>
          <a:p>
            <a:pPr algn="just">
              <a:lnSpc>
                <a:spcPct val="80000"/>
              </a:lnSpc>
            </a:pPr>
            <a:r>
              <a:rPr lang="it-IT" altLang="zh-CN" dirty="0" smtClean="0">
                <a:latin typeface="+mj-lt"/>
                <a:ea typeface="SimSun" pitchFamily="2" charset="-122"/>
              </a:rPr>
              <a:t>Valorizzare l’appartenenza </a:t>
            </a:r>
            <a:r>
              <a:rPr lang="it-IT" altLang="zh-CN" dirty="0" err="1" smtClean="0">
                <a:latin typeface="+mj-lt"/>
                <a:ea typeface="SimSun" pitchFamily="2" charset="-122"/>
              </a:rPr>
              <a:t>identitaria</a:t>
            </a:r>
            <a:r>
              <a:rPr lang="it-IT" altLang="zh-CN" dirty="0" smtClean="0">
                <a:latin typeface="+mj-lt"/>
                <a:ea typeface="SimSun" pitchFamily="2" charset="-122"/>
              </a:rPr>
              <a:t> e, in particolare, il patrimonio enogastronomico locale.</a:t>
            </a:r>
          </a:p>
          <a:p>
            <a:pPr algn="just">
              <a:lnSpc>
                <a:spcPct val="80000"/>
              </a:lnSpc>
            </a:pPr>
            <a:r>
              <a:rPr lang="it-IT" altLang="zh-CN" dirty="0" smtClean="0">
                <a:ea typeface="SimSun" pitchFamily="2" charset="-122"/>
              </a:rPr>
              <a:t>Comunicare l’importanza del vino come fonte di piacere e conoscenza, da apprezzare direttamente nel territorio di origine (attraverso la promozione di progetti di accoglienza ad hoc). </a:t>
            </a:r>
          </a:p>
          <a:p>
            <a:pPr algn="just">
              <a:lnSpc>
                <a:spcPct val="80000"/>
              </a:lnSpc>
            </a:pPr>
            <a:r>
              <a:rPr lang="it-IT" altLang="zh-CN" dirty="0" smtClean="0">
                <a:ea typeface="SimSun" pitchFamily="2" charset="-122"/>
              </a:rPr>
              <a:t>Instaurare una relazione profonda con il proprio pubblico: non lo si vuole solo informare, lo si vuole </a:t>
            </a:r>
            <a:r>
              <a:rPr lang="it-IT" altLang="zh-CN" b="1" dirty="0" smtClean="0">
                <a:ea typeface="SimSun" pitchFamily="2" charset="-122"/>
              </a:rPr>
              <a:t>coinvolgere attivamente da protagonista</a:t>
            </a:r>
            <a:r>
              <a:rPr lang="it-IT" altLang="zh-CN" dirty="0" smtClean="0">
                <a:ea typeface="SimSun" pitchFamily="2" charset="-122"/>
              </a:rPr>
              <a:t>.</a:t>
            </a:r>
          </a:p>
          <a:p>
            <a:pPr algn="just">
              <a:lnSpc>
                <a:spcPct val="80000"/>
              </a:lnSpc>
            </a:pPr>
            <a:endParaRPr lang="it-IT" altLang="zh-CN" dirty="0" smtClean="0">
              <a:latin typeface="+mj-lt"/>
              <a:ea typeface="SimSun" pitchFamily="2" charset="-122"/>
            </a:endParaRPr>
          </a:p>
          <a:p>
            <a:pPr algn="just">
              <a:lnSpc>
                <a:spcPct val="80000"/>
              </a:lnSpc>
              <a:buNone/>
            </a:pPr>
            <a:endParaRPr lang="it-IT" altLang="zh-CN" dirty="0" smtClean="0">
              <a:latin typeface="+mj-lt"/>
              <a:ea typeface="SimSun" pitchFamily="2" charset="-122"/>
            </a:endParaRPr>
          </a:p>
          <a:p>
            <a:pPr algn="just">
              <a:lnSpc>
                <a:spcPct val="80000"/>
              </a:lnSpc>
              <a:buNone/>
            </a:pPr>
            <a:r>
              <a:rPr lang="it-IT" altLang="zh-CN" dirty="0" smtClean="0">
                <a:latin typeface="+mj-lt"/>
                <a:ea typeface="SimSun" pitchFamily="2" charset="-122"/>
              </a:rPr>
              <a:t>	</a:t>
            </a:r>
            <a:r>
              <a:rPr lang="it-IT" altLang="zh-CN" b="1" dirty="0" smtClean="0">
                <a:latin typeface="+mj-lt"/>
                <a:ea typeface="SimSun" pitchFamily="2" charset="-122"/>
              </a:rPr>
              <a:t>In modo specifico:</a:t>
            </a:r>
          </a:p>
          <a:p>
            <a:pPr algn="just">
              <a:lnSpc>
                <a:spcPct val="80000"/>
              </a:lnSpc>
            </a:pPr>
            <a:r>
              <a:rPr lang="it-IT" altLang="zh-CN" dirty="0" smtClean="0">
                <a:ea typeface="SimSun" pitchFamily="2" charset="-122"/>
              </a:rPr>
              <a:t>Scelta dei canali in base al target-utente finale. </a:t>
            </a:r>
          </a:p>
          <a:p>
            <a:pPr algn="just">
              <a:lnSpc>
                <a:spcPct val="80000"/>
              </a:lnSpc>
            </a:pPr>
            <a:r>
              <a:rPr lang="it-IT" dirty="0" smtClean="0">
                <a:latin typeface="+mj-lt"/>
              </a:rPr>
              <a:t>Social network prevalentemente </a:t>
            </a:r>
            <a:r>
              <a:rPr lang="it-IT" dirty="0" err="1" smtClean="0">
                <a:latin typeface="+mj-lt"/>
              </a:rPr>
              <a:t>user</a:t>
            </a:r>
            <a:r>
              <a:rPr lang="it-IT" dirty="0" smtClean="0">
                <a:latin typeface="+mj-lt"/>
              </a:rPr>
              <a:t> </a:t>
            </a:r>
            <a:r>
              <a:rPr lang="it-IT" dirty="0" err="1" smtClean="0">
                <a:latin typeface="+mj-lt"/>
              </a:rPr>
              <a:t>oriented</a:t>
            </a:r>
            <a:r>
              <a:rPr lang="it-IT" dirty="0" smtClean="0">
                <a:latin typeface="+mj-lt"/>
              </a:rPr>
              <a:t>: nella sezione info, nella Cover </a:t>
            </a:r>
            <a:r>
              <a:rPr lang="it-IT" dirty="0" err="1" smtClean="0">
                <a:latin typeface="+mj-lt"/>
              </a:rPr>
              <a:t>image</a:t>
            </a:r>
            <a:r>
              <a:rPr lang="it-IT" dirty="0" smtClean="0">
                <a:latin typeface="+mj-lt"/>
              </a:rPr>
              <a:t> (cambiarla ogni settimana). Interazione molto alta con i fan, tono diretto e  colloquiale.</a:t>
            </a:r>
            <a:endParaRPr lang="it-IT" altLang="zh-CN" dirty="0" smtClean="0">
              <a:latin typeface="+mj-lt"/>
              <a:ea typeface="SimSun" pitchFamily="2" charset="-122"/>
            </a:endParaRPr>
          </a:p>
          <a:p>
            <a:pPr algn="just">
              <a:lnSpc>
                <a:spcPct val="80000"/>
              </a:lnSpc>
            </a:pPr>
            <a:r>
              <a:rPr lang="it-IT" altLang="zh-CN" dirty="0" err="1" smtClean="0">
                <a:ea typeface="SimSun" pitchFamily="2" charset="-122"/>
              </a:rPr>
              <a:t>Storytelling</a:t>
            </a:r>
            <a:r>
              <a:rPr lang="it-IT" altLang="zh-CN" dirty="0" smtClean="0">
                <a:ea typeface="SimSun" pitchFamily="2" charset="-122"/>
              </a:rPr>
              <a:t> – narrazione di un progetto, ad esempio la vendemmia. </a:t>
            </a:r>
            <a:r>
              <a:rPr lang="it-IT" altLang="zh-CN" dirty="0" smtClean="0">
                <a:latin typeface="+mj-lt"/>
                <a:ea typeface="SimSun" pitchFamily="2" charset="-122"/>
              </a:rPr>
              <a:t>Diffusione della cultura del vino. </a:t>
            </a:r>
          </a:p>
          <a:p>
            <a:pPr algn="just">
              <a:lnSpc>
                <a:spcPct val="80000"/>
              </a:lnSpc>
            </a:pPr>
            <a:r>
              <a:rPr lang="it-IT" altLang="zh-CN" dirty="0" smtClean="0">
                <a:latin typeface="+mj-lt"/>
                <a:ea typeface="SimSun" pitchFamily="2" charset="-122"/>
              </a:rPr>
              <a:t>Ripristinare una concezione del vino che ne fa spesso un prodotto per pochi e, di frequente, lo piega ad esigenze di mercato- renda giustizia della sua natura di prodotto autentico da rispettare nella sua evoluzione, dalla gioventù alla vecchiaia, e nella sua irriproducibile personalità, che lo accomuna al carattere di chi lo produce alla fisionomia del territorio da cui nasce e cresce.</a:t>
            </a:r>
          </a:p>
          <a:p>
            <a:pPr algn="just">
              <a:lnSpc>
                <a:spcPct val="80000"/>
              </a:lnSpc>
            </a:pPr>
            <a:r>
              <a:rPr lang="it-IT" dirty="0" smtClean="0">
                <a:latin typeface="+mj-lt"/>
              </a:rPr>
              <a:t>Fidelizzare l’utente con proposte innovative e incentivare il coinvolgimento di un pubblico potenziale attraverso la “promozione” e valorizzazione.</a:t>
            </a:r>
            <a:r>
              <a:rPr lang="it-IT" dirty="0" smtClean="0">
                <a:latin typeface="Lucida Bright" pitchFamily="18" charset="0"/>
              </a:rPr>
              <a:t> </a:t>
            </a:r>
            <a:endParaRPr lang="it-IT"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435608" y="274638"/>
            <a:ext cx="7498080" cy="922114"/>
          </a:xfrm>
        </p:spPr>
        <p:txBody>
          <a:bodyPr>
            <a:normAutofit/>
          </a:bodyPr>
          <a:lstStyle/>
          <a:p>
            <a:pPr algn="r"/>
            <a:r>
              <a:rPr lang="it-IT" sz="1800" b="1" dirty="0" smtClean="0">
                <a:solidFill>
                  <a:schemeClr val="hlink"/>
                </a:solidFill>
                <a:latin typeface="Lucida Bright" pitchFamily="18" charset="0"/>
              </a:rPr>
              <a:t>Coinvolgimento</a:t>
            </a:r>
            <a:endParaRPr lang="it-IT" sz="1800" dirty="0"/>
          </a:p>
        </p:txBody>
      </p:sp>
      <p:sp>
        <p:nvSpPr>
          <p:cNvPr id="3" name="Segnaposto contenuto 2"/>
          <p:cNvSpPr>
            <a:spLocks noGrp="1"/>
          </p:cNvSpPr>
          <p:nvPr>
            <p:ph idx="1"/>
          </p:nvPr>
        </p:nvSpPr>
        <p:spPr>
          <a:xfrm>
            <a:off x="1435608" y="1268760"/>
            <a:ext cx="7498080" cy="4979640"/>
          </a:xfrm>
        </p:spPr>
        <p:txBody>
          <a:bodyPr>
            <a:normAutofit fontScale="47500" lnSpcReduction="20000"/>
          </a:bodyPr>
          <a:lstStyle/>
          <a:p>
            <a:r>
              <a:rPr lang="it-IT" b="1" dirty="0" smtClean="0">
                <a:latin typeface="+mj-lt"/>
              </a:rPr>
              <a:t>Contenuti </a:t>
            </a:r>
            <a:r>
              <a:rPr lang="it-IT" dirty="0" smtClean="0">
                <a:latin typeface="+mj-lt"/>
              </a:rPr>
              <a:t>interessanti e utili per il pubblico</a:t>
            </a:r>
          </a:p>
          <a:p>
            <a:endParaRPr lang="it-IT" dirty="0" smtClean="0">
              <a:latin typeface="+mj-lt"/>
            </a:endParaRPr>
          </a:p>
          <a:p>
            <a:r>
              <a:rPr lang="it-IT" dirty="0" smtClean="0">
                <a:latin typeface="+mj-lt"/>
              </a:rPr>
              <a:t>Le </a:t>
            </a:r>
            <a:r>
              <a:rPr lang="it-IT" b="1" dirty="0" smtClean="0">
                <a:latin typeface="+mj-lt"/>
              </a:rPr>
              <a:t>foto</a:t>
            </a:r>
            <a:r>
              <a:rPr lang="it-IT" dirty="0" smtClean="0">
                <a:latin typeface="+mj-lt"/>
              </a:rPr>
              <a:t>, i video, link blog. </a:t>
            </a:r>
          </a:p>
          <a:p>
            <a:endParaRPr lang="it-IT" dirty="0" smtClean="0">
              <a:latin typeface="+mj-lt"/>
            </a:endParaRPr>
          </a:p>
          <a:p>
            <a:r>
              <a:rPr lang="it-IT" b="1" dirty="0" smtClean="0">
                <a:latin typeface="+mj-lt"/>
              </a:rPr>
              <a:t>Scelta orario pubblicazione</a:t>
            </a:r>
            <a:r>
              <a:rPr lang="it-IT" dirty="0" smtClean="0">
                <a:latin typeface="+mj-lt"/>
              </a:rPr>
              <a:t>. </a:t>
            </a:r>
          </a:p>
          <a:p>
            <a:endParaRPr lang="it-IT" dirty="0" smtClean="0">
              <a:latin typeface="+mj-lt"/>
            </a:endParaRPr>
          </a:p>
          <a:p>
            <a:r>
              <a:rPr lang="it-IT" b="1" dirty="0" smtClean="0">
                <a:latin typeface="+mj-lt"/>
              </a:rPr>
              <a:t>Conoscere il target</a:t>
            </a:r>
            <a:r>
              <a:rPr lang="it-IT" dirty="0" smtClean="0">
                <a:latin typeface="+mj-lt"/>
              </a:rPr>
              <a:t>.</a:t>
            </a:r>
          </a:p>
          <a:p>
            <a:endParaRPr lang="it-IT" dirty="0" smtClean="0">
              <a:latin typeface="+mj-lt"/>
            </a:endParaRPr>
          </a:p>
          <a:p>
            <a:r>
              <a:rPr lang="it-IT" b="1" dirty="0" smtClean="0">
                <a:latin typeface="+mj-lt"/>
              </a:rPr>
              <a:t>Comunicare spesso</a:t>
            </a:r>
            <a:r>
              <a:rPr lang="it-IT" dirty="0" smtClean="0">
                <a:latin typeface="+mj-lt"/>
              </a:rPr>
              <a:t> </a:t>
            </a:r>
          </a:p>
          <a:p>
            <a:endParaRPr lang="it-IT" dirty="0" smtClean="0">
              <a:latin typeface="+mj-lt"/>
            </a:endParaRPr>
          </a:p>
          <a:p>
            <a:r>
              <a:rPr lang="it-IT" b="1" dirty="0" smtClean="0">
                <a:latin typeface="+mj-lt"/>
              </a:rPr>
              <a:t>Valorizzare i fan</a:t>
            </a:r>
            <a:r>
              <a:rPr lang="it-IT" dirty="0" smtClean="0">
                <a:latin typeface="+mj-lt"/>
              </a:rPr>
              <a:t>, ad es. con un concorso fotografico.</a:t>
            </a:r>
          </a:p>
          <a:p>
            <a:endParaRPr lang="it-IT" dirty="0" smtClean="0">
              <a:latin typeface="+mj-lt"/>
            </a:endParaRPr>
          </a:p>
          <a:p>
            <a:r>
              <a:rPr lang="it-IT" b="1" dirty="0" smtClean="0">
                <a:latin typeface="+mj-lt"/>
              </a:rPr>
              <a:t>Interazioni </a:t>
            </a:r>
            <a:r>
              <a:rPr lang="it-IT" dirty="0" smtClean="0">
                <a:latin typeface="+mj-lt"/>
              </a:rPr>
              <a:t>sviluppando conversazioni. </a:t>
            </a:r>
          </a:p>
          <a:p>
            <a:endParaRPr lang="it-IT" dirty="0" smtClean="0">
              <a:latin typeface="+mj-lt"/>
            </a:endParaRPr>
          </a:p>
          <a:p>
            <a:r>
              <a:rPr lang="it-IT" b="1" dirty="0" err="1" smtClean="0">
                <a:latin typeface="+mj-lt"/>
              </a:rPr>
              <a:t>Meme</a:t>
            </a:r>
            <a:r>
              <a:rPr lang="it-IT" b="1" dirty="0" smtClean="0">
                <a:latin typeface="+mj-lt"/>
              </a:rPr>
              <a:t> e citazioni di personaggi famosi</a:t>
            </a:r>
            <a:r>
              <a:rPr lang="it-IT" dirty="0" smtClean="0">
                <a:latin typeface="+mj-lt"/>
              </a:rPr>
              <a:t>.</a:t>
            </a:r>
          </a:p>
          <a:p>
            <a:endParaRPr lang="it-IT" dirty="0" smtClean="0">
              <a:latin typeface="+mj-lt"/>
            </a:endParaRPr>
          </a:p>
          <a:p>
            <a:r>
              <a:rPr lang="it-IT" b="1" dirty="0" smtClean="0">
                <a:latin typeface="+mj-lt"/>
              </a:rPr>
              <a:t>Leggere le conversazioni </a:t>
            </a:r>
            <a:r>
              <a:rPr lang="it-IT" dirty="0" smtClean="0">
                <a:latin typeface="+mj-lt"/>
              </a:rPr>
              <a:t>per capire quali sono i contenuti che colpiscono l’interesse del “pubblico” e adattarli al linguaggio e ai modi di fare dei  fan.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r"/>
            <a:r>
              <a:rPr lang="it-IT" sz="3200" dirty="0" smtClean="0"/>
              <a:t>Turismo enogastronomico</a:t>
            </a:r>
            <a:endParaRPr lang="it-IT" sz="3200" dirty="0"/>
          </a:p>
        </p:txBody>
      </p:sp>
      <p:sp>
        <p:nvSpPr>
          <p:cNvPr id="3" name="Segnaposto contenuto 2"/>
          <p:cNvSpPr>
            <a:spLocks noGrp="1"/>
          </p:cNvSpPr>
          <p:nvPr>
            <p:ph idx="1"/>
          </p:nvPr>
        </p:nvSpPr>
        <p:spPr>
          <a:xfrm>
            <a:off x="1435608" y="1556792"/>
            <a:ext cx="7498080" cy="4691608"/>
          </a:xfrm>
        </p:spPr>
        <p:txBody>
          <a:bodyPr>
            <a:normAutofit fontScale="47500" lnSpcReduction="20000"/>
          </a:bodyPr>
          <a:lstStyle/>
          <a:p>
            <a:pPr algn="just">
              <a:lnSpc>
                <a:spcPct val="120000"/>
              </a:lnSpc>
              <a:buNone/>
            </a:pPr>
            <a:r>
              <a:rPr lang="it-IT" dirty="0" smtClean="0">
                <a:latin typeface="+mj-lt"/>
              </a:rPr>
              <a:t>Proposte turistiche, enogastronomiche, e didattiche variamente componibili, in base alle diverse esigenze e alla stagionalità dei prodotti: degustazioni di vino e prodotti locali personalizzabili, alla scoperta dei sapori più autentici del nostro territorio.  </a:t>
            </a:r>
          </a:p>
          <a:p>
            <a:pPr algn="just">
              <a:lnSpc>
                <a:spcPct val="120000"/>
              </a:lnSpc>
              <a:buNone/>
            </a:pPr>
            <a:r>
              <a:rPr lang="it-IT" dirty="0" smtClean="0">
                <a:latin typeface="+mj-lt"/>
              </a:rPr>
              <a:t>La </a:t>
            </a:r>
            <a:r>
              <a:rPr lang="it-IT" b="1" dirty="0" smtClean="0">
                <a:latin typeface="+mj-lt"/>
              </a:rPr>
              <a:t>valorizzazione della filiera corta</a:t>
            </a:r>
            <a:r>
              <a:rPr lang="it-IT" dirty="0" smtClean="0">
                <a:latin typeface="+mj-lt"/>
              </a:rPr>
              <a:t> e la </a:t>
            </a:r>
            <a:r>
              <a:rPr lang="it-IT" b="1" dirty="0" smtClean="0">
                <a:latin typeface="+mj-lt"/>
              </a:rPr>
              <a:t>destagionalizzazione</a:t>
            </a:r>
            <a:r>
              <a:rPr lang="it-IT" dirty="0" smtClean="0">
                <a:latin typeface="+mj-lt"/>
              </a:rPr>
              <a:t> </a:t>
            </a:r>
            <a:r>
              <a:rPr lang="it-IT" b="1" dirty="0" smtClean="0">
                <a:latin typeface="+mj-lt"/>
              </a:rPr>
              <a:t>delle offerte</a:t>
            </a:r>
            <a:r>
              <a:rPr lang="it-IT" dirty="0" smtClean="0">
                <a:latin typeface="+mj-lt"/>
              </a:rPr>
              <a:t> sono i principi alla base dell’ideazione dei </a:t>
            </a:r>
            <a:r>
              <a:rPr lang="it-IT" b="1" dirty="0" smtClean="0">
                <a:latin typeface="+mj-lt"/>
              </a:rPr>
              <a:t>prodotti turistici</a:t>
            </a:r>
            <a:r>
              <a:rPr lang="it-IT" dirty="0" smtClean="0">
                <a:latin typeface="+mj-lt"/>
              </a:rPr>
              <a:t>. </a:t>
            </a:r>
          </a:p>
          <a:p>
            <a:pPr algn="just">
              <a:lnSpc>
                <a:spcPct val="80000"/>
              </a:lnSpc>
              <a:buNone/>
            </a:pPr>
            <a:endParaRPr lang="it-IT" dirty="0" smtClean="0">
              <a:latin typeface="+mj-lt"/>
            </a:endParaRPr>
          </a:p>
          <a:p>
            <a:pPr algn="just">
              <a:lnSpc>
                <a:spcPct val="80000"/>
              </a:lnSpc>
              <a:buNone/>
            </a:pPr>
            <a:r>
              <a:rPr lang="it-IT" dirty="0" smtClean="0">
                <a:latin typeface="+mj-lt"/>
              </a:rPr>
              <a:t>Servizi che possano attrarre il turista di oggi.</a:t>
            </a:r>
          </a:p>
          <a:p>
            <a:pPr algn="just">
              <a:lnSpc>
                <a:spcPct val="80000"/>
              </a:lnSpc>
              <a:buNone/>
            </a:pPr>
            <a:r>
              <a:rPr lang="it-IT" dirty="0" smtClean="0">
                <a:latin typeface="+mj-lt"/>
              </a:rPr>
              <a:t>	</a:t>
            </a:r>
          </a:p>
          <a:p>
            <a:pPr algn="just">
              <a:lnSpc>
                <a:spcPct val="80000"/>
              </a:lnSpc>
              <a:buNone/>
            </a:pPr>
            <a:r>
              <a:rPr lang="it-IT" b="1" dirty="0" smtClean="0">
                <a:latin typeface="+mj-lt"/>
              </a:rPr>
              <a:t>Attività disponibili in ogni stagione dell’anno:</a:t>
            </a:r>
          </a:p>
          <a:p>
            <a:pPr algn="just">
              <a:lnSpc>
                <a:spcPct val="80000"/>
              </a:lnSpc>
              <a:buNone/>
            </a:pPr>
            <a:endParaRPr lang="it-IT" dirty="0" smtClean="0">
              <a:latin typeface="+mj-lt"/>
            </a:endParaRPr>
          </a:p>
          <a:p>
            <a:pPr algn="just">
              <a:lnSpc>
                <a:spcPct val="80000"/>
              </a:lnSpc>
            </a:pPr>
            <a:r>
              <a:rPr lang="it-IT" dirty="0" smtClean="0">
                <a:latin typeface="+mj-lt"/>
              </a:rPr>
              <a:t>Visita ai vigneti e visita alle cantine di vinificazione: restituzione pubblica</a:t>
            </a:r>
          </a:p>
          <a:p>
            <a:pPr algn="just">
              <a:lnSpc>
                <a:spcPct val="80000"/>
              </a:lnSpc>
            </a:pPr>
            <a:r>
              <a:rPr lang="it-IT" dirty="0" smtClean="0">
                <a:latin typeface="+mj-lt"/>
              </a:rPr>
              <a:t>Degustazione in vigna, </a:t>
            </a:r>
            <a:r>
              <a:rPr lang="it-IT" dirty="0" err="1" smtClean="0">
                <a:latin typeface="+mj-lt"/>
              </a:rPr>
              <a:t>es.enotrekking</a:t>
            </a:r>
            <a:endParaRPr lang="it-IT" dirty="0" smtClean="0">
              <a:latin typeface="+mj-lt"/>
            </a:endParaRPr>
          </a:p>
          <a:p>
            <a:pPr algn="just">
              <a:lnSpc>
                <a:spcPct val="80000"/>
              </a:lnSpc>
            </a:pPr>
            <a:r>
              <a:rPr lang="it-IT" dirty="0" smtClean="0">
                <a:latin typeface="+mj-lt"/>
              </a:rPr>
              <a:t>Degustazione in cantina con enologo o sommelier</a:t>
            </a:r>
          </a:p>
          <a:p>
            <a:pPr algn="just">
              <a:lnSpc>
                <a:spcPct val="80000"/>
              </a:lnSpc>
            </a:pPr>
            <a:r>
              <a:rPr lang="it-IT" dirty="0" smtClean="0">
                <a:latin typeface="+mj-lt"/>
              </a:rPr>
              <a:t>Pranzi e cene a base di prodotti locali: restituzione pubblica</a:t>
            </a:r>
          </a:p>
          <a:p>
            <a:pPr algn="just">
              <a:lnSpc>
                <a:spcPct val="80000"/>
              </a:lnSpc>
            </a:pPr>
            <a:r>
              <a:rPr lang="it-IT" dirty="0" err="1" smtClean="0">
                <a:latin typeface="+mj-lt"/>
              </a:rPr>
              <a:t>Cene-evento</a:t>
            </a:r>
            <a:r>
              <a:rPr lang="it-IT" dirty="0" smtClean="0">
                <a:latin typeface="+mj-lt"/>
              </a:rPr>
              <a:t> con intrattenimento musicale e/o teatrale sul tema del vino</a:t>
            </a:r>
          </a:p>
          <a:p>
            <a:pPr algn="just">
              <a:lnSpc>
                <a:spcPct val="80000"/>
              </a:lnSpc>
            </a:pPr>
            <a:r>
              <a:rPr lang="it-IT" dirty="0" smtClean="0">
                <a:latin typeface="+mj-lt"/>
              </a:rPr>
              <a:t> </a:t>
            </a:r>
            <a:r>
              <a:rPr lang="it-IT" b="1" dirty="0" smtClean="0">
                <a:latin typeface="+mj-lt"/>
              </a:rPr>
              <a:t>I </a:t>
            </a:r>
            <a:r>
              <a:rPr lang="it-IT" b="1" dirty="0" smtClean="0">
                <a:latin typeface="+mj-lt"/>
              </a:rPr>
              <a:t>misteri del </a:t>
            </a:r>
            <a:r>
              <a:rPr lang="it-IT" b="1" dirty="0" smtClean="0">
                <a:latin typeface="+mj-lt"/>
              </a:rPr>
              <a:t>vino,</a:t>
            </a:r>
            <a:r>
              <a:rPr lang="it-IT" dirty="0" smtClean="0">
                <a:latin typeface="+mj-lt"/>
              </a:rPr>
              <a:t> </a:t>
            </a:r>
            <a:r>
              <a:rPr lang="it-IT" dirty="0" smtClean="0">
                <a:latin typeface="+mj-lt"/>
              </a:rPr>
              <a:t>interazione con prove di riconoscimento del vino</a:t>
            </a:r>
          </a:p>
          <a:p>
            <a:pPr algn="just">
              <a:lnSpc>
                <a:spcPct val="80000"/>
              </a:lnSpc>
            </a:pPr>
            <a:r>
              <a:rPr lang="it-IT" b="1" dirty="0" smtClean="0">
                <a:latin typeface="+mj-lt"/>
              </a:rPr>
              <a:t> Adotta </a:t>
            </a:r>
            <a:r>
              <a:rPr lang="it-IT" b="1" dirty="0" smtClean="0">
                <a:latin typeface="+mj-lt"/>
              </a:rPr>
              <a:t>una barrique </a:t>
            </a:r>
            <a:r>
              <a:rPr lang="it-IT" b="1" dirty="0" smtClean="0">
                <a:latin typeface="+mj-lt"/>
              </a:rPr>
              <a:t>,  </a:t>
            </a:r>
            <a:r>
              <a:rPr lang="it-IT" dirty="0" smtClean="0">
                <a:latin typeface="+mj-lt"/>
              </a:rPr>
              <a:t>studiando l’assemblaggio insieme all’enologo</a:t>
            </a:r>
          </a:p>
          <a:p>
            <a:pPr algn="just">
              <a:lnSpc>
                <a:spcPct val="80000"/>
              </a:lnSpc>
            </a:pPr>
            <a:r>
              <a:rPr lang="it-IT" b="1" dirty="0" smtClean="0">
                <a:latin typeface="+mj-lt"/>
              </a:rPr>
              <a:t>Percorsi enogastronomici</a:t>
            </a:r>
            <a:r>
              <a:rPr lang="it-IT" dirty="0" smtClean="0">
                <a:latin typeface="+mj-lt"/>
              </a:rPr>
              <a:t> </a:t>
            </a:r>
            <a:r>
              <a:rPr lang="it-IT" dirty="0" smtClean="0">
                <a:latin typeface="+mj-lt"/>
              </a:rPr>
              <a:t>di abbinamento cibo-vino</a:t>
            </a:r>
          </a:p>
          <a:p>
            <a:pPr algn="just">
              <a:lnSpc>
                <a:spcPct val="80000"/>
              </a:lnSpc>
            </a:pPr>
            <a:r>
              <a:rPr lang="it-IT" dirty="0" smtClean="0">
                <a:latin typeface="+mj-lt"/>
              </a:rPr>
              <a:t> </a:t>
            </a:r>
            <a:r>
              <a:rPr lang="it-IT" b="1" dirty="0" smtClean="0">
                <a:latin typeface="+mj-lt"/>
              </a:rPr>
              <a:t>Vendemmia turistica</a:t>
            </a:r>
            <a:endParaRPr lang="it-IT" b="1" dirty="0" smtClean="0">
              <a:latin typeface="+mj-lt"/>
            </a:endParaRPr>
          </a:p>
          <a:p>
            <a:pPr algn="just">
              <a:lnSpc>
                <a:spcPct val="80000"/>
              </a:lnSpc>
            </a:pPr>
            <a:r>
              <a:rPr lang="it-IT" b="1" dirty="0" smtClean="0">
                <a:latin typeface="+mj-lt"/>
              </a:rPr>
              <a:t> Presentazione di un libro, di una mostra, di una etichetta commemorativa. </a:t>
            </a:r>
          </a:p>
          <a:p>
            <a:pPr algn="just">
              <a:lnSpc>
                <a:spcPct val="80000"/>
              </a:lnSpc>
              <a:buNone/>
            </a:pPr>
            <a:endParaRPr lang="it-IT" b="1" i="1" dirty="0" smtClean="0">
              <a:latin typeface="Lucida Bright" pitchFamily="18" charset="0"/>
            </a:endParaRPr>
          </a:p>
          <a:p>
            <a:pPr algn="just">
              <a:lnSpc>
                <a:spcPct val="80000"/>
              </a:lnSpc>
              <a:buNone/>
            </a:pPr>
            <a:endParaRPr lang="it-IT" b="1" i="1" dirty="0" smtClean="0">
              <a:latin typeface="Lucida Bright" pitchFamily="18" charset="0"/>
            </a:endParaRPr>
          </a:p>
          <a:p>
            <a:endParaRPr lang="it-IT"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pPr algn="r"/>
            <a:r>
              <a:rPr lang="it-IT" sz="3200" dirty="0" smtClean="0"/>
              <a:t>Turismo enogastronomico</a:t>
            </a:r>
            <a:br>
              <a:rPr lang="it-IT" sz="3200" dirty="0" smtClean="0"/>
            </a:br>
            <a:r>
              <a:rPr lang="it-IT" sz="3200" dirty="0" smtClean="0"/>
              <a:t>esperienza</a:t>
            </a:r>
            <a:endParaRPr lang="it-IT" sz="3200" dirty="0"/>
          </a:p>
        </p:txBody>
      </p:sp>
      <p:sp>
        <p:nvSpPr>
          <p:cNvPr id="3" name="Segnaposto contenuto 2"/>
          <p:cNvSpPr>
            <a:spLocks noGrp="1"/>
          </p:cNvSpPr>
          <p:nvPr>
            <p:ph idx="1"/>
          </p:nvPr>
        </p:nvSpPr>
        <p:spPr>
          <a:xfrm>
            <a:off x="1435608" y="1484784"/>
            <a:ext cx="7498080" cy="4968552"/>
          </a:xfrm>
        </p:spPr>
        <p:txBody>
          <a:bodyPr>
            <a:normAutofit fontScale="40000" lnSpcReduction="20000"/>
          </a:bodyPr>
          <a:lstStyle/>
          <a:p>
            <a:pPr algn="just">
              <a:lnSpc>
                <a:spcPct val="80000"/>
              </a:lnSpc>
              <a:buNone/>
            </a:pPr>
            <a:r>
              <a:rPr lang="it-IT" dirty="0" smtClean="0">
                <a:latin typeface="+mj-lt"/>
              </a:rPr>
              <a:t>Periodicamente, si possono approntare progetti di comunicazione indirizzati sia alla stampa - quella tradizionale e quella della rete - che ai collaboratori interni e ai </a:t>
            </a:r>
            <a:r>
              <a:rPr lang="it-IT" dirty="0" err="1" smtClean="0">
                <a:latin typeface="+mj-lt"/>
              </a:rPr>
              <a:t>winelovers</a:t>
            </a:r>
            <a:r>
              <a:rPr lang="it-IT" dirty="0" smtClean="0">
                <a:latin typeface="+mj-lt"/>
              </a:rPr>
              <a:t>. I comunicati, infatti, possono essere redatti anche in lingua inglese, così da coinvolgere  potenziali clienti esteri. Risulta di determinante importanza, anche a fini commerciali, la possibilità di trasmettere direttamente il progetto, dinamico, che può animare la futura realtà aziendale attraverso gli strumenti innovativi della rete. </a:t>
            </a:r>
          </a:p>
          <a:p>
            <a:pPr algn="just">
              <a:lnSpc>
                <a:spcPct val="80000"/>
              </a:lnSpc>
            </a:pPr>
            <a:endParaRPr lang="it-IT" dirty="0" smtClean="0">
              <a:latin typeface="+mj-lt"/>
            </a:endParaRPr>
          </a:p>
          <a:p>
            <a:pPr algn="just">
              <a:lnSpc>
                <a:spcPct val="80000"/>
              </a:lnSpc>
              <a:buNone/>
            </a:pPr>
            <a:r>
              <a:rPr lang="it-IT" dirty="0" smtClean="0">
                <a:latin typeface="+mj-lt"/>
              </a:rPr>
              <a:t>	Si possono infatti sperimentare costantemente le modalità del web per intercettare nuove nicchie di mercato, da “motivare” in maniera originale - parola chiave di questa epoca di viaggi targati 2.0 – per condurle alla </a:t>
            </a:r>
            <a:r>
              <a:rPr lang="it-IT" b="1" dirty="0" smtClean="0">
                <a:latin typeface="+mj-lt"/>
              </a:rPr>
              <a:t>scoperta di identità uniche ed irripetibili.</a:t>
            </a:r>
            <a:r>
              <a:rPr lang="it-IT" dirty="0" smtClean="0">
                <a:latin typeface="+mj-lt"/>
              </a:rPr>
              <a:t> </a:t>
            </a:r>
            <a:r>
              <a:rPr lang="it-IT" b="1" dirty="0" smtClean="0">
                <a:latin typeface="+mj-lt"/>
              </a:rPr>
              <a:t>Da </a:t>
            </a:r>
            <a:r>
              <a:rPr lang="it-IT" b="1" dirty="0" err="1" smtClean="0">
                <a:latin typeface="+mj-lt"/>
              </a:rPr>
              <a:t>brand</a:t>
            </a:r>
            <a:r>
              <a:rPr lang="it-IT" b="1" dirty="0" smtClean="0">
                <a:latin typeface="+mj-lt"/>
              </a:rPr>
              <a:t> a </a:t>
            </a:r>
            <a:r>
              <a:rPr lang="it-IT" b="1" dirty="0" err="1" smtClean="0">
                <a:latin typeface="+mj-lt"/>
              </a:rPr>
              <a:t>lovemark</a:t>
            </a:r>
            <a:r>
              <a:rPr lang="it-IT" b="1" dirty="0" smtClean="0">
                <a:latin typeface="+mj-lt"/>
              </a:rPr>
              <a:t>, attraverso la strategia di engagement di turisti, ossia attraverso leve emotive che rendano partecipative e </a:t>
            </a:r>
            <a:r>
              <a:rPr lang="it-IT" b="1" dirty="0" err="1" smtClean="0">
                <a:latin typeface="+mj-lt"/>
              </a:rPr>
              <a:t>co-creative</a:t>
            </a:r>
            <a:r>
              <a:rPr lang="it-IT" b="1" dirty="0" smtClean="0">
                <a:latin typeface="+mj-lt"/>
              </a:rPr>
              <a:t> le esperienze di viaggio.</a:t>
            </a:r>
            <a:r>
              <a:rPr lang="it-IT" dirty="0" smtClean="0">
                <a:latin typeface="+mj-lt"/>
              </a:rPr>
              <a:t> </a:t>
            </a:r>
          </a:p>
          <a:p>
            <a:pPr algn="just">
              <a:lnSpc>
                <a:spcPct val="80000"/>
              </a:lnSpc>
              <a:buNone/>
            </a:pPr>
            <a:endParaRPr lang="it-IT" dirty="0" smtClean="0">
              <a:latin typeface="+mj-lt"/>
            </a:endParaRPr>
          </a:p>
          <a:p>
            <a:pPr algn="just">
              <a:lnSpc>
                <a:spcPct val="80000"/>
              </a:lnSpc>
              <a:buNone/>
            </a:pPr>
            <a:r>
              <a:rPr lang="it-IT" dirty="0" smtClean="0">
                <a:latin typeface="+mj-lt"/>
              </a:rPr>
              <a:t>	Fondamentale il </a:t>
            </a:r>
            <a:r>
              <a:rPr lang="it-IT" b="1" dirty="0" smtClean="0">
                <a:latin typeface="+mj-lt"/>
              </a:rPr>
              <a:t>rispetto delle</a:t>
            </a:r>
            <a:r>
              <a:rPr lang="it-IT" dirty="0" smtClean="0">
                <a:latin typeface="+mj-lt"/>
              </a:rPr>
              <a:t> </a:t>
            </a:r>
            <a:r>
              <a:rPr lang="it-IT" b="1" dirty="0" smtClean="0">
                <a:latin typeface="+mj-lt"/>
              </a:rPr>
              <a:t>attuali linee direttrici di sviluppo turistico:</a:t>
            </a:r>
          </a:p>
          <a:p>
            <a:pPr algn="just">
              <a:lnSpc>
                <a:spcPct val="80000"/>
              </a:lnSpc>
              <a:buNone/>
            </a:pPr>
            <a:r>
              <a:rPr lang="it-IT" dirty="0" smtClean="0">
                <a:latin typeface="+mj-lt"/>
              </a:rPr>
              <a:t>	- una maggiore attenzione al cliente/ospite.</a:t>
            </a:r>
          </a:p>
          <a:p>
            <a:pPr algn="just">
              <a:lnSpc>
                <a:spcPct val="80000"/>
              </a:lnSpc>
              <a:buNone/>
            </a:pPr>
            <a:r>
              <a:rPr lang="it-IT" dirty="0" smtClean="0">
                <a:latin typeface="+mj-lt"/>
              </a:rPr>
              <a:t>	- necessità di adattare gli attuali prodotti allo sviluppo di nuovi prodotti turistici.</a:t>
            </a:r>
          </a:p>
          <a:p>
            <a:pPr algn="just">
              <a:lnSpc>
                <a:spcPct val="80000"/>
              </a:lnSpc>
              <a:buNone/>
            </a:pPr>
            <a:r>
              <a:rPr lang="it-IT" dirty="0" smtClean="0">
                <a:latin typeface="+mj-lt"/>
              </a:rPr>
              <a:t>	- indispensabile adattare i processi di marketing all'evoluzione avvenuta, fortemente condizionati, oggi, dalle potenzialità della rete.</a:t>
            </a:r>
          </a:p>
          <a:p>
            <a:pPr algn="just">
              <a:lnSpc>
                <a:spcPct val="80000"/>
              </a:lnSpc>
              <a:buNone/>
            </a:pPr>
            <a:r>
              <a:rPr lang="it-IT" dirty="0" smtClean="0">
                <a:latin typeface="+mj-lt"/>
              </a:rPr>
              <a:t>	- definizione di un nuovo concetto di </a:t>
            </a:r>
            <a:r>
              <a:rPr lang="it-IT" b="1" dirty="0" smtClean="0">
                <a:latin typeface="+mj-lt"/>
              </a:rPr>
              <a:t>"qualità </a:t>
            </a:r>
            <a:r>
              <a:rPr lang="it-IT" b="1" dirty="0" err="1" smtClean="0">
                <a:latin typeface="+mj-lt"/>
              </a:rPr>
              <a:t>esperienzale</a:t>
            </a:r>
            <a:r>
              <a:rPr lang="it-IT" b="1" dirty="0" smtClean="0">
                <a:latin typeface="+mj-lt"/>
              </a:rPr>
              <a:t>"</a:t>
            </a:r>
            <a:r>
              <a:rPr lang="it-IT" dirty="0" smtClean="0">
                <a:latin typeface="+mj-lt"/>
              </a:rPr>
              <a:t> e </a:t>
            </a:r>
            <a:r>
              <a:rPr lang="it-IT" b="1" dirty="0" smtClean="0">
                <a:latin typeface="+mj-lt"/>
              </a:rPr>
              <a:t>sviluppo della cultura del dettaglio.</a:t>
            </a:r>
          </a:p>
          <a:p>
            <a:pPr algn="just">
              <a:lnSpc>
                <a:spcPct val="80000"/>
              </a:lnSpc>
              <a:buNone/>
            </a:pPr>
            <a:endParaRPr lang="it-IT" b="1" dirty="0" smtClean="0">
              <a:latin typeface="+mj-lt"/>
            </a:endParaRPr>
          </a:p>
          <a:p>
            <a:pPr algn="just">
              <a:lnSpc>
                <a:spcPct val="80000"/>
              </a:lnSpc>
              <a:buNone/>
            </a:pPr>
            <a:r>
              <a:rPr lang="it-IT" dirty="0" smtClean="0">
                <a:latin typeface="+mj-lt"/>
              </a:rPr>
              <a:t>	</a:t>
            </a:r>
            <a:r>
              <a:rPr lang="it-IT" b="1" dirty="0" smtClean="0">
                <a:latin typeface="+mj-lt"/>
              </a:rPr>
              <a:t>Nell'esperienza di viaggio 2.0 molteplici sono gli aspetti che si  valutano per incrementare la resa della propria attività turistica alla luce dei nuovi comportamenti di consumo:</a:t>
            </a:r>
          </a:p>
          <a:p>
            <a:pPr algn="just">
              <a:lnSpc>
                <a:spcPct val="80000"/>
              </a:lnSpc>
              <a:buNone/>
            </a:pPr>
            <a:endParaRPr lang="it-IT" b="1" dirty="0" smtClean="0">
              <a:latin typeface="+mj-lt"/>
            </a:endParaRPr>
          </a:p>
          <a:p>
            <a:pPr algn="just">
              <a:lnSpc>
                <a:spcPct val="80000"/>
              </a:lnSpc>
              <a:buNone/>
            </a:pPr>
            <a:r>
              <a:rPr lang="it-IT" dirty="0" smtClean="0">
                <a:latin typeface="+mj-lt"/>
              </a:rPr>
              <a:t>	- PRE-ESPERIENZA: creare l'aspettativa di esperienza, indizi, pianificazione, decisione d'acquisto, transazione, ascolto delle storie. </a:t>
            </a:r>
          </a:p>
          <a:p>
            <a:pPr algn="just">
              <a:lnSpc>
                <a:spcPct val="80000"/>
              </a:lnSpc>
              <a:buNone/>
            </a:pPr>
            <a:r>
              <a:rPr lang="it-IT" dirty="0" smtClean="0">
                <a:latin typeface="+mj-lt"/>
              </a:rPr>
              <a:t>	- ESPERIENZA: interazione con il network locale, </a:t>
            </a:r>
            <a:r>
              <a:rPr lang="it-IT" dirty="0" err="1" smtClean="0">
                <a:latin typeface="+mj-lt"/>
              </a:rPr>
              <a:t>geolocalizzazione</a:t>
            </a:r>
            <a:r>
              <a:rPr lang="it-IT" dirty="0" smtClean="0">
                <a:latin typeface="+mj-lt"/>
              </a:rPr>
              <a:t>, condivisione </a:t>
            </a:r>
            <a:r>
              <a:rPr lang="it-IT" dirty="0" err="1" smtClean="0">
                <a:latin typeface="+mj-lt"/>
              </a:rPr>
              <a:t>realtime</a:t>
            </a:r>
            <a:r>
              <a:rPr lang="it-IT" dirty="0" smtClean="0">
                <a:latin typeface="+mj-lt"/>
              </a:rPr>
              <a:t> grazie al dispositivo mobile.</a:t>
            </a:r>
          </a:p>
          <a:p>
            <a:pPr algn="just">
              <a:lnSpc>
                <a:spcPct val="80000"/>
              </a:lnSpc>
              <a:buNone/>
            </a:pPr>
            <a:r>
              <a:rPr lang="it-IT" dirty="0" smtClean="0">
                <a:latin typeface="+mj-lt"/>
              </a:rPr>
              <a:t>	- POST-ESPERIENZA: rielaborazione, </a:t>
            </a:r>
            <a:r>
              <a:rPr lang="it-IT" dirty="0" err="1" smtClean="0">
                <a:latin typeface="+mj-lt"/>
              </a:rPr>
              <a:t>sharing</a:t>
            </a:r>
            <a:r>
              <a:rPr lang="it-IT" dirty="0" smtClean="0">
                <a:latin typeface="+mj-lt"/>
              </a:rPr>
              <a:t> (foto/video), recensioni, narrazione delle storie. </a:t>
            </a:r>
          </a:p>
          <a:p>
            <a:pPr algn="just">
              <a:lnSpc>
                <a:spcPct val="80000"/>
              </a:lnSpc>
            </a:pPr>
            <a:endParaRPr lang="it-IT" dirty="0" smtClean="0">
              <a:latin typeface="Lucida Bright" pitchFamily="18" charset="0"/>
            </a:endParaRPr>
          </a:p>
          <a:p>
            <a:pPr algn="just">
              <a:lnSpc>
                <a:spcPct val="80000"/>
              </a:lnSpc>
              <a:buNone/>
            </a:pPr>
            <a:endParaRPr lang="it-IT" b="1" i="1" dirty="0" smtClean="0">
              <a:latin typeface="Lucida Bright" pitchFamily="18" charset="0"/>
            </a:endParaRPr>
          </a:p>
          <a:p>
            <a:endParaRPr lang="it-IT"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7452320" y="274638"/>
            <a:ext cx="1481368" cy="6178698"/>
          </a:xfrm>
        </p:spPr>
        <p:txBody>
          <a:bodyPr/>
          <a:lstStyle/>
          <a:p>
            <a:pPr algn="r"/>
            <a:r>
              <a:rPr lang="it-IT" dirty="0" smtClean="0"/>
              <a:t>Fonti</a:t>
            </a:r>
            <a:endParaRPr lang="it-IT" dirty="0"/>
          </a:p>
        </p:txBody>
      </p:sp>
      <p:sp>
        <p:nvSpPr>
          <p:cNvPr id="3" name="Segnaposto contenuto 2"/>
          <p:cNvSpPr>
            <a:spLocks noGrp="1"/>
          </p:cNvSpPr>
          <p:nvPr>
            <p:ph idx="1"/>
          </p:nvPr>
        </p:nvSpPr>
        <p:spPr>
          <a:xfrm>
            <a:off x="1435608" y="260648"/>
            <a:ext cx="4288520" cy="5987752"/>
          </a:xfrm>
        </p:spPr>
        <p:txBody>
          <a:bodyPr>
            <a:normAutofit fontScale="32500" lnSpcReduction="20000"/>
          </a:bodyPr>
          <a:lstStyle/>
          <a:p>
            <a:pPr algn="just">
              <a:lnSpc>
                <a:spcPct val="80000"/>
              </a:lnSpc>
              <a:buNone/>
            </a:pPr>
            <a:endParaRPr lang="it-IT" dirty="0" smtClean="0">
              <a:latin typeface="Lucida Bright" pitchFamily="18" charset="0"/>
            </a:endParaRPr>
          </a:p>
          <a:p>
            <a:pPr algn="just">
              <a:lnSpc>
                <a:spcPct val="80000"/>
              </a:lnSpc>
              <a:buNone/>
            </a:pPr>
            <a:r>
              <a:rPr lang="it-IT" dirty="0" smtClean="0">
                <a:latin typeface="Lucida Bright" pitchFamily="18" charset="0"/>
              </a:rPr>
              <a:t>Istituti di ricerca: </a:t>
            </a:r>
            <a:r>
              <a:rPr lang="it-IT" dirty="0" err="1" smtClean="0">
                <a:latin typeface="Lucida Bright" pitchFamily="18" charset="0"/>
              </a:rPr>
              <a:t>Ismea</a:t>
            </a:r>
            <a:r>
              <a:rPr lang="it-IT" dirty="0" smtClean="0">
                <a:latin typeface="Lucida Bright" pitchFamily="18" charset="0"/>
              </a:rPr>
              <a:t>, Nomisma, OIV </a:t>
            </a:r>
          </a:p>
          <a:p>
            <a:pPr algn="just">
              <a:lnSpc>
                <a:spcPct val="80000"/>
              </a:lnSpc>
              <a:buNone/>
            </a:pPr>
            <a:endParaRPr lang="it-IT" dirty="0" smtClean="0">
              <a:latin typeface="Lucida Bright" pitchFamily="18" charset="0"/>
            </a:endParaRPr>
          </a:p>
          <a:p>
            <a:pPr algn="just">
              <a:lnSpc>
                <a:spcPct val="80000"/>
              </a:lnSpc>
              <a:buNone/>
            </a:pPr>
            <a:r>
              <a:rPr lang="it-IT" dirty="0" smtClean="0">
                <a:latin typeface="Lucida Bright" pitchFamily="18" charset="0"/>
              </a:rPr>
              <a:t> </a:t>
            </a:r>
            <a:r>
              <a:rPr lang="it-IT" dirty="0" smtClean="0">
                <a:latin typeface="Lucida Bright" pitchFamily="18" charset="0"/>
                <a:hlinkClick r:id="rId2"/>
              </a:rPr>
              <a:t>www.agricoltura24.com</a:t>
            </a:r>
            <a:endParaRPr lang="it-IT" dirty="0" smtClean="0">
              <a:latin typeface="Lucida Bright" pitchFamily="18" charset="0"/>
            </a:endParaRPr>
          </a:p>
          <a:p>
            <a:pPr algn="just">
              <a:lnSpc>
                <a:spcPct val="80000"/>
              </a:lnSpc>
              <a:buNone/>
            </a:pPr>
            <a:endParaRPr lang="it-IT" dirty="0" smtClean="0">
              <a:latin typeface="Lucida Bright" pitchFamily="18" charset="0"/>
            </a:endParaRPr>
          </a:p>
          <a:p>
            <a:pPr algn="just">
              <a:lnSpc>
                <a:spcPct val="80000"/>
              </a:lnSpc>
              <a:buNone/>
            </a:pPr>
            <a:r>
              <a:rPr lang="it-IT" dirty="0" smtClean="0">
                <a:latin typeface="Lucida Bright" pitchFamily="18" charset="0"/>
              </a:rPr>
              <a:t> </a:t>
            </a:r>
            <a:r>
              <a:rPr lang="it-IT" dirty="0" smtClean="0">
                <a:latin typeface="Lucida Bright" pitchFamily="18" charset="0"/>
                <a:hlinkClick r:id="rId3"/>
              </a:rPr>
              <a:t>www.bolgheridoc.com</a:t>
            </a:r>
            <a:endParaRPr lang="it-IT" dirty="0" smtClean="0">
              <a:latin typeface="Lucida Bright" pitchFamily="18" charset="0"/>
            </a:endParaRPr>
          </a:p>
          <a:p>
            <a:pPr algn="just">
              <a:lnSpc>
                <a:spcPct val="80000"/>
              </a:lnSpc>
              <a:buNone/>
            </a:pPr>
            <a:endParaRPr lang="it-IT" dirty="0" smtClean="0">
              <a:latin typeface="Lucida Bright" pitchFamily="18" charset="0"/>
            </a:endParaRPr>
          </a:p>
          <a:p>
            <a:pPr algn="just">
              <a:lnSpc>
                <a:spcPct val="80000"/>
              </a:lnSpc>
              <a:buNone/>
            </a:pPr>
            <a:r>
              <a:rPr lang="it-IT" dirty="0" smtClean="0">
                <a:latin typeface="Lucida Bright" pitchFamily="18" charset="0"/>
              </a:rPr>
              <a:t> </a:t>
            </a:r>
            <a:r>
              <a:rPr lang="it-IT" dirty="0" smtClean="0">
                <a:latin typeface="Lucida Bright" pitchFamily="18" charset="0"/>
                <a:hlinkClick r:id="rId4"/>
              </a:rPr>
              <a:t>www.consorziobrunellodimontalcino.it</a:t>
            </a:r>
            <a:endParaRPr lang="it-IT" dirty="0" smtClean="0">
              <a:latin typeface="Lucida Bright" pitchFamily="18" charset="0"/>
            </a:endParaRPr>
          </a:p>
          <a:p>
            <a:pPr algn="just">
              <a:lnSpc>
                <a:spcPct val="80000"/>
              </a:lnSpc>
              <a:buNone/>
            </a:pPr>
            <a:endParaRPr lang="it-IT" dirty="0" smtClean="0">
              <a:latin typeface="Lucida Bright" pitchFamily="18" charset="0"/>
            </a:endParaRPr>
          </a:p>
          <a:p>
            <a:pPr algn="just">
              <a:lnSpc>
                <a:spcPct val="80000"/>
              </a:lnSpc>
              <a:buNone/>
            </a:pPr>
            <a:r>
              <a:rPr lang="it-IT" dirty="0" smtClean="0">
                <a:latin typeface="Lucida Bright" pitchFamily="18" charset="0"/>
                <a:hlinkClick r:id="rId5"/>
              </a:rPr>
              <a:t>www.candiadeicolliapuani.it</a:t>
            </a:r>
            <a:endParaRPr lang="it-IT" dirty="0" smtClean="0">
              <a:latin typeface="Lucida Bright" pitchFamily="18" charset="0"/>
            </a:endParaRPr>
          </a:p>
          <a:p>
            <a:pPr algn="just">
              <a:lnSpc>
                <a:spcPct val="80000"/>
              </a:lnSpc>
              <a:buNone/>
            </a:pPr>
            <a:endParaRPr lang="it-IT" dirty="0" smtClean="0">
              <a:latin typeface="Lucida Bright" pitchFamily="18" charset="0"/>
            </a:endParaRPr>
          </a:p>
          <a:p>
            <a:pPr algn="just">
              <a:lnSpc>
                <a:spcPct val="80000"/>
              </a:lnSpc>
              <a:buNone/>
            </a:pPr>
            <a:r>
              <a:rPr lang="it-IT" dirty="0" smtClean="0">
                <a:latin typeface="Lucida Bright" pitchFamily="18" charset="0"/>
                <a:hlinkClick r:id="rId6"/>
              </a:rPr>
              <a:t>www.consorziovinochianti.it</a:t>
            </a:r>
            <a:endParaRPr lang="it-IT" dirty="0" smtClean="0">
              <a:latin typeface="Lucida Bright" pitchFamily="18" charset="0"/>
            </a:endParaRPr>
          </a:p>
          <a:p>
            <a:pPr algn="just">
              <a:lnSpc>
                <a:spcPct val="80000"/>
              </a:lnSpc>
              <a:buNone/>
            </a:pPr>
            <a:endParaRPr lang="it-IT" dirty="0" smtClean="0">
              <a:latin typeface="Lucida Bright" pitchFamily="18" charset="0"/>
            </a:endParaRPr>
          </a:p>
          <a:p>
            <a:pPr algn="just">
              <a:lnSpc>
                <a:spcPct val="80000"/>
              </a:lnSpc>
              <a:buNone/>
            </a:pPr>
            <a:r>
              <a:rPr lang="it-IT" dirty="0" smtClean="0">
                <a:latin typeface="Lucida Bright" pitchFamily="18" charset="0"/>
                <a:hlinkClick r:id="rId7"/>
              </a:rPr>
              <a:t>www.chianticlassico.com</a:t>
            </a:r>
            <a:endParaRPr lang="it-IT" dirty="0" smtClean="0">
              <a:latin typeface="Lucida Bright" pitchFamily="18" charset="0"/>
            </a:endParaRPr>
          </a:p>
          <a:p>
            <a:pPr algn="just">
              <a:lnSpc>
                <a:spcPct val="80000"/>
              </a:lnSpc>
              <a:buNone/>
            </a:pPr>
            <a:endParaRPr lang="it-IT" dirty="0" smtClean="0">
              <a:latin typeface="Lucida Bright" pitchFamily="18" charset="0"/>
            </a:endParaRPr>
          </a:p>
          <a:p>
            <a:pPr algn="just">
              <a:lnSpc>
                <a:spcPct val="80000"/>
              </a:lnSpc>
              <a:buNone/>
            </a:pPr>
            <a:r>
              <a:rPr lang="it-IT" dirty="0" smtClean="0">
                <a:latin typeface="Lucida Bright" pitchFamily="18" charset="0"/>
                <a:hlinkClick r:id="rId8"/>
              </a:rPr>
              <a:t>www.chianti-collifiorentini.it</a:t>
            </a:r>
            <a:endParaRPr lang="it-IT" dirty="0" smtClean="0">
              <a:latin typeface="Lucida Bright" pitchFamily="18" charset="0"/>
            </a:endParaRPr>
          </a:p>
          <a:p>
            <a:pPr algn="just">
              <a:lnSpc>
                <a:spcPct val="80000"/>
              </a:lnSpc>
              <a:buNone/>
            </a:pPr>
            <a:endParaRPr lang="it-IT" dirty="0" smtClean="0">
              <a:latin typeface="Lucida Bright" pitchFamily="18" charset="0"/>
            </a:endParaRPr>
          </a:p>
          <a:p>
            <a:pPr algn="just">
              <a:lnSpc>
                <a:spcPct val="80000"/>
              </a:lnSpc>
              <a:buNone/>
            </a:pPr>
            <a:r>
              <a:rPr lang="it-IT" dirty="0" smtClean="0">
                <a:latin typeface="Lucida Bright" pitchFamily="18" charset="0"/>
                <a:hlinkClick r:id="rId9"/>
              </a:rPr>
              <a:t>www.chiantirufina.com</a:t>
            </a:r>
            <a:endParaRPr lang="it-IT" dirty="0" smtClean="0">
              <a:latin typeface="Lucida Bright" pitchFamily="18" charset="0"/>
            </a:endParaRPr>
          </a:p>
          <a:p>
            <a:pPr algn="just">
              <a:lnSpc>
                <a:spcPct val="80000"/>
              </a:lnSpc>
              <a:buNone/>
            </a:pPr>
            <a:endParaRPr lang="it-IT" dirty="0" smtClean="0">
              <a:latin typeface="Lucida Bright" pitchFamily="18" charset="0"/>
            </a:endParaRPr>
          </a:p>
          <a:p>
            <a:pPr algn="just">
              <a:lnSpc>
                <a:spcPct val="80000"/>
              </a:lnSpc>
              <a:buNone/>
            </a:pPr>
            <a:r>
              <a:rPr lang="it-IT" dirty="0" smtClean="0">
                <a:latin typeface="Lucida Bright" pitchFamily="18" charset="0"/>
                <a:hlinkClick r:id="rId10"/>
              </a:rPr>
              <a:t>www.cortonavini.it</a:t>
            </a:r>
            <a:endParaRPr lang="it-IT" dirty="0" smtClean="0">
              <a:latin typeface="Lucida Bright" pitchFamily="18" charset="0"/>
            </a:endParaRPr>
          </a:p>
          <a:p>
            <a:pPr algn="just">
              <a:lnSpc>
                <a:spcPct val="80000"/>
              </a:lnSpc>
              <a:buNone/>
            </a:pPr>
            <a:endParaRPr lang="it-IT" dirty="0" smtClean="0">
              <a:latin typeface="Lucida Bright" pitchFamily="18" charset="0"/>
            </a:endParaRPr>
          </a:p>
          <a:p>
            <a:pPr algn="just">
              <a:lnSpc>
                <a:spcPct val="80000"/>
              </a:lnSpc>
              <a:buNone/>
            </a:pPr>
            <a:r>
              <a:rPr lang="it-IT" dirty="0" smtClean="0">
                <a:latin typeface="Lucida Bright" pitchFamily="18" charset="0"/>
                <a:hlinkClick r:id="rId11"/>
              </a:rPr>
              <a:t>www.consorziomorellino.it/</a:t>
            </a:r>
            <a:r>
              <a:rPr lang="it-IT" dirty="0" err="1" smtClean="0">
                <a:latin typeface="Lucida Bright" pitchFamily="18" charset="0"/>
                <a:hlinkClick r:id="rId11"/>
              </a:rPr>
              <a:t>it</a:t>
            </a:r>
            <a:endParaRPr lang="it-IT" dirty="0" smtClean="0">
              <a:latin typeface="Lucida Bright" pitchFamily="18" charset="0"/>
            </a:endParaRPr>
          </a:p>
          <a:p>
            <a:pPr algn="just">
              <a:lnSpc>
                <a:spcPct val="80000"/>
              </a:lnSpc>
              <a:buNone/>
            </a:pPr>
            <a:endParaRPr lang="it-IT" dirty="0" smtClean="0">
              <a:latin typeface="Lucida Bright" pitchFamily="18" charset="0"/>
            </a:endParaRPr>
          </a:p>
          <a:p>
            <a:pPr algn="just">
              <a:lnSpc>
                <a:spcPct val="80000"/>
              </a:lnSpc>
              <a:buNone/>
            </a:pPr>
            <a:r>
              <a:rPr lang="it-IT" dirty="0" smtClean="0">
                <a:latin typeface="Lucida Bright" pitchFamily="18" charset="0"/>
                <a:hlinkClick r:id="rId12"/>
              </a:rPr>
              <a:t>www.consorziovinonobile.it</a:t>
            </a:r>
            <a:endParaRPr lang="it-IT" dirty="0" smtClean="0">
              <a:latin typeface="Lucida Bright" pitchFamily="18" charset="0"/>
            </a:endParaRPr>
          </a:p>
          <a:p>
            <a:pPr algn="just">
              <a:lnSpc>
                <a:spcPct val="80000"/>
              </a:lnSpc>
              <a:buNone/>
            </a:pPr>
            <a:endParaRPr lang="it-IT" dirty="0" smtClean="0">
              <a:latin typeface="Lucida Bright" pitchFamily="18" charset="0"/>
            </a:endParaRPr>
          </a:p>
          <a:p>
            <a:pPr algn="just">
              <a:lnSpc>
                <a:spcPct val="80000"/>
              </a:lnSpc>
              <a:buNone/>
            </a:pPr>
            <a:r>
              <a:rPr lang="it-IT" dirty="0" smtClean="0">
                <a:latin typeface="Lucida Bright" pitchFamily="18" charset="0"/>
                <a:hlinkClick r:id="rId13"/>
              </a:rPr>
              <a:t>www.consorziovinoorcia.it</a:t>
            </a:r>
            <a:endParaRPr lang="it-IT" dirty="0" smtClean="0">
              <a:latin typeface="Lucida Bright" pitchFamily="18" charset="0"/>
            </a:endParaRPr>
          </a:p>
          <a:p>
            <a:pPr algn="just">
              <a:lnSpc>
                <a:spcPct val="80000"/>
              </a:lnSpc>
              <a:buNone/>
            </a:pPr>
            <a:endParaRPr lang="it-IT" dirty="0" smtClean="0">
              <a:latin typeface="Lucida Bright" pitchFamily="18" charset="0"/>
            </a:endParaRPr>
          </a:p>
          <a:p>
            <a:pPr algn="just">
              <a:lnSpc>
                <a:spcPct val="80000"/>
              </a:lnSpc>
              <a:buNone/>
            </a:pPr>
            <a:r>
              <a:rPr lang="it-IT" dirty="0" smtClean="0">
                <a:latin typeface="Lucida Bright" pitchFamily="18" charset="0"/>
                <a:hlinkClick r:id="rId14"/>
              </a:rPr>
              <a:t>www.vernaccia.it</a:t>
            </a:r>
            <a:endParaRPr lang="it-IT" dirty="0" smtClean="0">
              <a:latin typeface="Lucida Bright" pitchFamily="18" charset="0"/>
            </a:endParaRPr>
          </a:p>
          <a:p>
            <a:pPr algn="just">
              <a:lnSpc>
                <a:spcPct val="80000"/>
              </a:lnSpc>
              <a:buNone/>
            </a:pPr>
            <a:endParaRPr lang="it-IT" dirty="0" smtClean="0">
              <a:latin typeface="Lucida Bright" pitchFamily="18" charset="0"/>
            </a:endParaRPr>
          </a:p>
          <a:p>
            <a:pPr algn="just">
              <a:lnSpc>
                <a:spcPct val="80000"/>
              </a:lnSpc>
              <a:buNone/>
            </a:pPr>
            <a:r>
              <a:rPr lang="it-IT" dirty="0" smtClean="0">
                <a:latin typeface="Lucida Bright" pitchFamily="18" charset="0"/>
                <a:hlinkClick r:id="rId15"/>
              </a:rPr>
              <a:t>www.consorziovinicarmignano.it</a:t>
            </a:r>
            <a:endParaRPr lang="it-IT" dirty="0" smtClean="0">
              <a:latin typeface="Lucida Bright" pitchFamily="18" charset="0"/>
            </a:endParaRPr>
          </a:p>
          <a:p>
            <a:pPr algn="just">
              <a:lnSpc>
                <a:spcPct val="80000"/>
              </a:lnSpc>
              <a:buNone/>
            </a:pPr>
            <a:endParaRPr lang="it-IT" dirty="0" smtClean="0">
              <a:latin typeface="Lucida Bright" pitchFamily="18" charset="0"/>
            </a:endParaRPr>
          </a:p>
          <a:p>
            <a:pPr algn="just">
              <a:lnSpc>
                <a:spcPct val="80000"/>
              </a:lnSpc>
              <a:buNone/>
            </a:pPr>
            <a:r>
              <a:rPr lang="it-IT" dirty="0" smtClean="0">
                <a:latin typeface="Lucida Bright" pitchFamily="18" charset="0"/>
                <a:hlinkClick r:id="rId16"/>
              </a:rPr>
              <a:t>www.consorziovinomontescudaiodoc.it</a:t>
            </a:r>
            <a:endParaRPr lang="it-IT" dirty="0" smtClean="0">
              <a:latin typeface="Lucida Bright" pitchFamily="18" charset="0"/>
            </a:endParaRPr>
          </a:p>
          <a:p>
            <a:pPr algn="just">
              <a:lnSpc>
                <a:spcPct val="80000"/>
              </a:lnSpc>
              <a:buNone/>
            </a:pPr>
            <a:endParaRPr lang="it-IT" dirty="0" smtClean="0">
              <a:latin typeface="Lucida Bright"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435608" y="3573016"/>
            <a:ext cx="7498080" cy="2675384"/>
          </a:xfrm>
        </p:spPr>
        <p:txBody>
          <a:bodyPr>
            <a:normAutofit/>
          </a:bodyPr>
          <a:lstStyle/>
          <a:p>
            <a:pPr algn="r"/>
            <a:r>
              <a:rPr lang="it-IT" sz="2000" b="1" dirty="0" smtClean="0">
                <a:latin typeface="+mj-lt"/>
              </a:rPr>
              <a:t>Contatti:</a:t>
            </a:r>
            <a:br>
              <a:rPr lang="it-IT" sz="2000" b="1" dirty="0" smtClean="0">
                <a:latin typeface="+mj-lt"/>
              </a:rPr>
            </a:br>
            <a:r>
              <a:rPr lang="it-IT" sz="2000" b="1" dirty="0" smtClean="0">
                <a:solidFill>
                  <a:schemeClr val="accent2"/>
                </a:solidFill>
                <a:latin typeface="+mj-lt"/>
              </a:rPr>
              <a:t>Francesca </a:t>
            </a:r>
            <a:r>
              <a:rPr lang="it-IT" sz="2000" b="1" dirty="0" err="1" smtClean="0">
                <a:solidFill>
                  <a:schemeClr val="accent2"/>
                </a:solidFill>
                <a:latin typeface="+mj-lt"/>
              </a:rPr>
              <a:t>Pinochi</a:t>
            </a:r>
            <a:r>
              <a:rPr lang="it-IT" sz="2000" b="1" dirty="0" smtClean="0">
                <a:solidFill>
                  <a:schemeClr val="accent2"/>
                </a:solidFill>
                <a:latin typeface="+mj-lt"/>
              </a:rPr>
              <a:t/>
            </a:r>
            <a:br>
              <a:rPr lang="it-IT" sz="2000" b="1" dirty="0" smtClean="0">
                <a:solidFill>
                  <a:schemeClr val="accent2"/>
                </a:solidFill>
                <a:latin typeface="+mj-lt"/>
              </a:rPr>
            </a:br>
            <a:r>
              <a:rPr lang="it-IT" altLang="ko-KR" sz="2000" b="1" dirty="0" err="1" smtClean="0">
                <a:latin typeface="+mj-lt"/>
                <a:ea typeface="굴림" charset="-127"/>
              </a:rPr>
              <a:t>Cell</a:t>
            </a:r>
            <a:r>
              <a:rPr lang="it-IT" altLang="ko-KR" sz="2000" b="1" dirty="0" smtClean="0">
                <a:latin typeface="+mj-lt"/>
                <a:ea typeface="굴림" charset="-127"/>
              </a:rPr>
              <a:t>.338 8469801</a:t>
            </a:r>
            <a:br>
              <a:rPr lang="it-IT" altLang="ko-KR" sz="2000" b="1" dirty="0" smtClean="0">
                <a:latin typeface="+mj-lt"/>
                <a:ea typeface="굴림" charset="-127"/>
              </a:rPr>
            </a:br>
            <a:r>
              <a:rPr lang="it-IT" altLang="ko-KR" sz="2000" b="1" dirty="0" smtClean="0">
                <a:latin typeface="+mj-lt"/>
                <a:ea typeface="굴림" charset="-127"/>
              </a:rPr>
              <a:t/>
            </a:r>
            <a:br>
              <a:rPr lang="it-IT" altLang="ko-KR" sz="2000" b="1" dirty="0" smtClean="0">
                <a:latin typeface="+mj-lt"/>
                <a:ea typeface="굴림" charset="-127"/>
              </a:rPr>
            </a:br>
            <a:r>
              <a:rPr lang="it-IT" altLang="ko-KR" sz="2000" b="1" dirty="0" smtClean="0">
                <a:latin typeface="+mj-lt"/>
                <a:ea typeface="굴림" charset="-127"/>
              </a:rPr>
              <a:t>mail: </a:t>
            </a:r>
            <a:r>
              <a:rPr lang="en-US" altLang="ko-KR" sz="2000" b="1" dirty="0" smtClean="0">
                <a:latin typeface="+mj-lt"/>
                <a:ea typeface="굴림" charset="-127"/>
                <a:hlinkClick r:id="rId2"/>
              </a:rPr>
              <a:t>francescapinochi@hotmail.com</a:t>
            </a:r>
            <a:r>
              <a:rPr lang="it-IT" sz="2000" b="1" dirty="0" smtClean="0">
                <a:latin typeface="+mj-lt"/>
              </a:rPr>
              <a:t/>
            </a:r>
            <a:br>
              <a:rPr lang="it-IT" sz="2000" b="1" dirty="0" smtClean="0">
                <a:latin typeface="+mj-lt"/>
              </a:rPr>
            </a:br>
            <a:endParaRPr lang="it-IT" sz="2000" dirty="0">
              <a:latin typeface="+mj-lt"/>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zio">
  <a:themeElements>
    <a:clrScheme name="Solstizio">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zio">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zio">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564</TotalTime>
  <Words>526</Words>
  <Application>Microsoft Office PowerPoint</Application>
  <PresentationFormat>Presentazione su schermo (4:3)</PresentationFormat>
  <Paragraphs>122</Paragraphs>
  <Slides>8</Slides>
  <Notes>0</Notes>
  <HiddenSlides>0</HiddenSlides>
  <MMClips>0</MMClips>
  <ScaleCrop>false</ScaleCrop>
  <HeadingPairs>
    <vt:vector size="4" baseType="variant">
      <vt:variant>
        <vt:lpstr>Tema</vt:lpstr>
      </vt:variant>
      <vt:variant>
        <vt:i4>1</vt:i4>
      </vt:variant>
      <vt:variant>
        <vt:lpstr>Titoli diapositive</vt:lpstr>
      </vt:variant>
      <vt:variant>
        <vt:i4>8</vt:i4>
      </vt:variant>
    </vt:vector>
  </HeadingPairs>
  <TitlesOfParts>
    <vt:vector size="9" baseType="lpstr">
      <vt:lpstr>Solstizio</vt:lpstr>
      <vt:lpstr> La comunicazione nel vino  e nel turismo enogastronomico </vt:lpstr>
      <vt:lpstr>Il vino:comunicare  </vt:lpstr>
      <vt:lpstr>Come comunicare online e offline  </vt:lpstr>
      <vt:lpstr>Coinvolgimento</vt:lpstr>
      <vt:lpstr>Turismo enogastronomico</vt:lpstr>
      <vt:lpstr>Turismo enogastronomico esperienza</vt:lpstr>
      <vt:lpstr>Fonti</vt:lpstr>
      <vt:lpstr>Diapositiva 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Francesca</dc:creator>
  <cp:lastModifiedBy>Francesca</cp:lastModifiedBy>
  <cp:revision>51</cp:revision>
  <dcterms:created xsi:type="dcterms:W3CDTF">2015-01-16T00:10:28Z</dcterms:created>
  <dcterms:modified xsi:type="dcterms:W3CDTF">2016-05-20T22:32:47Z</dcterms:modified>
</cp:coreProperties>
</file>