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66" autoAdjust="0"/>
  </p:normalViewPr>
  <p:slideViewPr>
    <p:cSldViewPr>
      <p:cViewPr varScale="1">
        <p:scale>
          <a:sx n="73" d="100"/>
          <a:sy n="73" d="100"/>
        </p:scale>
        <p:origin x="-9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F7F0D-0087-4778-9B31-E238E9AECDAF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EE1E7-442B-4055-9E10-D962C752C05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E1E7-442B-4055-9E10-D962C752C05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3E75-BC02-44D1-ADF9-A0CE75BC8BF8}" type="datetimeFigureOut">
              <a:rPr lang="it-IT" smtClean="0"/>
              <a:pPr/>
              <a:t>24/01/2015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E3D5-F643-4CE1-B1D0-CB3015A5F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Approfondimento tecnico-economico</a:t>
            </a:r>
            <a:br>
              <a:rPr lang="it-IT" dirty="0" smtClean="0"/>
            </a:br>
            <a:r>
              <a:rPr lang="it-IT" dirty="0" smtClean="0"/>
              <a:t>sul sistema agroalimentare toscano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Firenze, Sala Oriana Fallaci</a:t>
            </a:r>
          </a:p>
          <a:p>
            <a:r>
              <a:rPr lang="it-IT" dirty="0" smtClean="0"/>
              <a:t>24 gennaio 2015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 Service\Pictures\mappa agric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941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188640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 cooperazione</a:t>
            </a:r>
            <a:endParaRPr lang="it-IT" sz="28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139 aziende condotte in forma cooperativa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9.000 ettari interessati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(65 ha la media aziendale)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163 aziende di conferimento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144 aziende di lavoro agricolo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36 aziende di pesca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 consorzi agrari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750 soci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40 milioni di euro il valore </a:t>
            </a:r>
            <a:r>
              <a:rPr lang="it-IT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aggiunto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Organizzazioni professionali</a:t>
            </a:r>
            <a:endParaRPr lang="it-IT" sz="28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ortofrutticole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 non ortofrutticole con sede in Toscana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(4 zootecniche, 3 cereali/olio tabacchi </a:t>
            </a:r>
            <a:r>
              <a:rPr lang="it-IT" sz="24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agroenergia</a:t>
            </a: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 non toscane che operano in Toscana</a:t>
            </a:r>
            <a:endParaRPr lang="it-I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capitolo BIOLOGICO</a:t>
            </a:r>
            <a:endParaRPr lang="it-IT" dirty="0"/>
          </a:p>
        </p:txBody>
      </p:sp>
      <p:pic>
        <p:nvPicPr>
          <p:cNvPr id="4" name="Segnaposto contenuto 3" descr="bio-imag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1886" y="1268760"/>
            <a:ext cx="5626417" cy="54587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B Service\Pictures\bio-produzi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46" y="188640"/>
            <a:ext cx="891210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55576" y="90872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3.700 operatori</a:t>
            </a:r>
            <a:endParaRPr lang="it-IT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(circa 50.000 </a:t>
            </a:r>
            <a:r>
              <a:rPr lang="it-IT" sz="4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it-IT" sz="4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Italia)</a:t>
            </a:r>
            <a:endParaRPr lang="it-IT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2.400 produttori </a:t>
            </a:r>
            <a:endParaRPr lang="it-IT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500 preparazione</a:t>
            </a:r>
            <a:endParaRPr lang="it-IT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750 produttori/preparatori</a:t>
            </a:r>
            <a:endParaRPr lang="it-IT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25 cosmesi</a:t>
            </a:r>
            <a:endParaRPr lang="it-IT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25 altri settori</a:t>
            </a:r>
            <a:endParaRPr lang="it-IT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produzioni tipiche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26 tra </a:t>
            </a:r>
            <a:r>
              <a:rPr lang="it-IT" dirty="0" err="1" smtClean="0"/>
              <a:t>Dop</a:t>
            </a:r>
            <a:r>
              <a:rPr lang="it-IT" dirty="0" smtClean="0"/>
              <a:t> e </a:t>
            </a:r>
            <a:r>
              <a:rPr lang="it-IT" dirty="0" err="1" smtClean="0"/>
              <a:t>Igp</a:t>
            </a:r>
            <a:r>
              <a:rPr lang="it-IT" dirty="0" smtClean="0"/>
              <a:t> toscane</a:t>
            </a:r>
          </a:p>
          <a:p>
            <a:r>
              <a:rPr lang="it-IT" dirty="0" smtClean="0"/>
              <a:t>269 denominazioni tutelate in Italia</a:t>
            </a:r>
          </a:p>
          <a:p>
            <a:r>
              <a:rPr lang="it-IT" dirty="0" smtClean="0"/>
              <a:t>13 miliardi di euro al consumo (Italia)</a:t>
            </a:r>
          </a:p>
          <a:p>
            <a:r>
              <a:rPr lang="it-IT" dirty="0" smtClean="0"/>
              <a:t>13.139 operatori certificati in Toscana</a:t>
            </a:r>
          </a:p>
          <a:p>
            <a:r>
              <a:rPr lang="it-IT" dirty="0" smtClean="0"/>
              <a:t>11.218 olivicoltori </a:t>
            </a:r>
          </a:p>
          <a:p>
            <a:r>
              <a:rPr lang="it-IT" dirty="0" smtClean="0"/>
              <a:t>1.595 allevamenti</a:t>
            </a:r>
          </a:p>
          <a:p>
            <a:r>
              <a:rPr lang="it-IT" dirty="0" smtClean="0"/>
              <a:t>32.000 addetti</a:t>
            </a:r>
          </a:p>
          <a:p>
            <a:r>
              <a:rPr lang="it-IT" dirty="0" smtClean="0"/>
              <a:t>(2.359 prosciutto, 805 pecorino)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cosa significa?</a:t>
            </a:r>
            <a:endParaRPr lang="it-IT" dirty="0"/>
          </a:p>
        </p:txBody>
      </p:sp>
      <p:pic>
        <p:nvPicPr>
          <p:cNvPr id="4" name="Segnaposto contenuto 3" descr="marchi dop e ig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4571"/>
            <a:ext cx="8229600" cy="39172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/>
          <a:lstStyle/>
          <a:p>
            <a:r>
              <a:rPr lang="it-IT" dirty="0" smtClean="0"/>
              <a:t>Le eccellenze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3096344" cy="576064"/>
          </a:xfrm>
        </p:spPr>
        <p:txBody>
          <a:bodyPr/>
          <a:lstStyle/>
          <a:p>
            <a:r>
              <a:rPr lang="it-IT" dirty="0" smtClean="0"/>
              <a:t>I tosca</a:t>
            </a:r>
            <a:r>
              <a:rPr lang="it-IT" sz="2000" dirty="0" smtClean="0"/>
              <a:t>n</a:t>
            </a:r>
            <a:r>
              <a:rPr lang="it-IT" dirty="0" smtClean="0"/>
              <a:t>i</a:t>
            </a:r>
            <a:endParaRPr lang="it-IT" dirty="0"/>
          </a:p>
        </p:txBody>
      </p:sp>
      <p:pic>
        <p:nvPicPr>
          <p:cNvPr id="9" name="Segnaposto contenuto 8" descr="Dop e Igp solo tosc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3578903" cy="4383336"/>
          </a:xfrm>
        </p:spPr>
      </p:pic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I non toscani</a:t>
            </a:r>
            <a:endParaRPr lang="it-IT" dirty="0"/>
          </a:p>
        </p:txBody>
      </p:sp>
      <p:pic>
        <p:nvPicPr>
          <p:cNvPr id="10" name="Segnaposto contenuto 9" descr="dop e Igp non solo toscan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852936"/>
            <a:ext cx="4766848" cy="212753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Focus: il vino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50 denominazioni: 11 </a:t>
            </a:r>
            <a:r>
              <a:rPr lang="it-IT" dirty="0" err="1" smtClean="0"/>
              <a:t>Docg</a:t>
            </a:r>
            <a:r>
              <a:rPr lang="it-IT" dirty="0" smtClean="0"/>
              <a:t> e 39 </a:t>
            </a:r>
            <a:r>
              <a:rPr lang="it-IT" dirty="0" err="1" smtClean="0"/>
              <a:t>Doc</a:t>
            </a:r>
            <a:endParaRPr lang="it-IT" dirty="0" smtClean="0"/>
          </a:p>
          <a:p>
            <a:r>
              <a:rPr lang="it-IT" dirty="0" smtClean="0"/>
              <a:t>59.500 ha vigneti (43.000 a denominazione)</a:t>
            </a:r>
          </a:p>
          <a:p>
            <a:r>
              <a:rPr lang="it-IT" dirty="0" smtClean="0"/>
              <a:t>23 milioni di ettolitri di vino</a:t>
            </a:r>
          </a:p>
          <a:p>
            <a:r>
              <a:rPr lang="it-IT" dirty="0" smtClean="0"/>
              <a:t>300 milioni di bottiglie l’anno</a:t>
            </a:r>
          </a:p>
          <a:p>
            <a:r>
              <a:rPr lang="it-IT" dirty="0" smtClean="0"/>
              <a:t>750 milioni di euro dall’export</a:t>
            </a:r>
          </a:p>
          <a:p>
            <a:r>
              <a:rPr lang="it-IT" dirty="0" smtClean="0"/>
              <a:t>3.3 miliardi il valore dei vigneti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Focus: l’olio extravergine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50.000 aziende (12.000 circa </a:t>
            </a:r>
            <a:r>
              <a:rPr lang="it-IT" dirty="0" err="1" smtClean="0"/>
              <a:t>Igp</a:t>
            </a:r>
            <a:r>
              <a:rPr lang="it-IT" dirty="0" smtClean="0"/>
              <a:t>)</a:t>
            </a:r>
          </a:p>
          <a:p>
            <a:r>
              <a:rPr lang="it-IT" dirty="0" smtClean="0"/>
              <a:t>4 </a:t>
            </a:r>
            <a:r>
              <a:rPr lang="it-IT" dirty="0" err="1" smtClean="0"/>
              <a:t>Dop</a:t>
            </a:r>
            <a:r>
              <a:rPr lang="it-IT" dirty="0" smtClean="0"/>
              <a:t>, 1 </a:t>
            </a:r>
            <a:r>
              <a:rPr lang="it-IT" dirty="0" err="1" smtClean="0"/>
              <a:t>Igp</a:t>
            </a:r>
            <a:endParaRPr lang="it-IT" dirty="0" smtClean="0"/>
          </a:p>
          <a:p>
            <a:r>
              <a:rPr lang="it-IT" dirty="0" smtClean="0"/>
              <a:t>15 milioni di piante</a:t>
            </a:r>
          </a:p>
          <a:p>
            <a:r>
              <a:rPr lang="it-IT" dirty="0" smtClean="0"/>
              <a:t>160.000 quintali  di olio produzione 2013</a:t>
            </a:r>
          </a:p>
          <a:p>
            <a:r>
              <a:rPr lang="it-IT" dirty="0" smtClean="0"/>
              <a:t>325 molitori, 721 imbottigliatori</a:t>
            </a:r>
          </a:p>
          <a:p>
            <a:r>
              <a:rPr lang="it-IT" dirty="0" smtClean="0"/>
              <a:t>100.000 addetti</a:t>
            </a:r>
          </a:p>
          <a:p>
            <a:r>
              <a:rPr lang="it-IT" dirty="0" smtClean="0"/>
              <a:t>500 milioni di euro il valore dell’export</a:t>
            </a:r>
          </a:p>
          <a:p>
            <a:r>
              <a:rPr lang="it-IT" dirty="0" smtClean="0"/>
              <a:t>1.6 milioni di quintali l’olio imbottigliato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ppa tosc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3484" y="77754"/>
            <a:ext cx="6008796" cy="665763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L’Agroalimentare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465 prodotti tradizionali</a:t>
            </a:r>
          </a:p>
          <a:p>
            <a:r>
              <a:rPr lang="it-IT" dirty="0" smtClean="0"/>
              <a:t>2 miliardi di euro valore </a:t>
            </a:r>
            <a:r>
              <a:rPr lang="it-IT" dirty="0" smtClean="0"/>
              <a:t>dell’export</a:t>
            </a:r>
          </a:p>
          <a:p>
            <a:r>
              <a:rPr lang="it-IT" dirty="0" smtClean="0"/>
              <a:t>6,5% dell’export toscano</a:t>
            </a:r>
            <a:endParaRPr lang="it-IT" dirty="0" smtClean="0"/>
          </a:p>
          <a:p>
            <a:r>
              <a:rPr lang="it-IT" dirty="0" smtClean="0"/>
              <a:t>6 miliardi valore del TUSCAN SOUNDING</a:t>
            </a:r>
          </a:p>
          <a:p>
            <a:r>
              <a:rPr lang="it-IT" dirty="0" smtClean="0"/>
              <a:t>32.000 posti di lavoro persi (stima Coldiretti)</a:t>
            </a:r>
          </a:p>
          <a:p>
            <a:r>
              <a:rPr lang="it-IT" smtClean="0"/>
              <a:t>4.638 </a:t>
            </a:r>
            <a:r>
              <a:rPr lang="it-IT" dirty="0" smtClean="0"/>
              <a:t>imprese artigiane</a:t>
            </a:r>
          </a:p>
          <a:p>
            <a:r>
              <a:rPr lang="it-IT" dirty="0" smtClean="0"/>
              <a:t>16.526 addetti</a:t>
            </a:r>
          </a:p>
          <a:p>
            <a:pPr algn="ctr"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prodotti tradizionali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Mocetta</a:t>
            </a:r>
            <a:r>
              <a:rPr lang="it-IT" dirty="0" smtClean="0"/>
              <a:t> </a:t>
            </a:r>
            <a:r>
              <a:rPr lang="it-IT" dirty="0" err="1" smtClean="0"/>
              <a:t>carrarina</a:t>
            </a:r>
            <a:endParaRPr lang="it-IT" dirty="0" smtClean="0"/>
          </a:p>
          <a:p>
            <a:r>
              <a:rPr lang="it-IT" dirty="0" smtClean="0"/>
              <a:t>Grande vecchio di </a:t>
            </a:r>
            <a:r>
              <a:rPr lang="it-IT" dirty="0" err="1" smtClean="0"/>
              <a:t>Montefollonico</a:t>
            </a:r>
            <a:endParaRPr lang="it-IT" dirty="0" smtClean="0"/>
          </a:p>
          <a:p>
            <a:r>
              <a:rPr lang="it-IT" dirty="0" smtClean="0"/>
              <a:t>Berlingozzo</a:t>
            </a:r>
          </a:p>
          <a:p>
            <a:r>
              <a:rPr lang="it-IT" dirty="0" smtClean="0"/>
              <a:t>Buccellato</a:t>
            </a:r>
          </a:p>
          <a:p>
            <a:r>
              <a:rPr lang="it-IT" dirty="0" err="1" smtClean="0"/>
              <a:t>Panigaccio</a:t>
            </a:r>
            <a:endParaRPr lang="it-IT" dirty="0" smtClean="0"/>
          </a:p>
          <a:p>
            <a:r>
              <a:rPr lang="it-IT" dirty="0" err="1" smtClean="0"/>
              <a:t>Testarolo</a:t>
            </a:r>
            <a:endParaRPr lang="it-IT" dirty="0" smtClean="0"/>
          </a:p>
          <a:p>
            <a:r>
              <a:rPr lang="it-IT" dirty="0" smtClean="0"/>
              <a:t>Tonno del Chianti</a:t>
            </a:r>
          </a:p>
          <a:p>
            <a:r>
              <a:rPr lang="it-IT" dirty="0" smtClean="0"/>
              <a:t>Lasagne bastarde</a:t>
            </a:r>
          </a:p>
          <a:p>
            <a:r>
              <a:rPr lang="it-IT" dirty="0" smtClean="0"/>
              <a:t>Le Mortadelle (Camaiore, Prato, </a:t>
            </a:r>
            <a:r>
              <a:rPr lang="it-IT" dirty="0" err="1" smtClean="0"/>
              <a:t>Garfagnana</a:t>
            </a:r>
            <a:r>
              <a:rPr lang="it-IT" dirty="0" smtClean="0"/>
              <a:t>, </a:t>
            </a:r>
            <a:r>
              <a:rPr lang="it-IT" dirty="0" err="1" smtClean="0"/>
              <a:t>Cardoso</a:t>
            </a:r>
            <a:r>
              <a:rPr lang="it-IT" dirty="0" smtClean="0"/>
              <a:t>, Apuane)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Export settore per settore</a:t>
            </a:r>
            <a:endParaRPr lang="it-IT" dirty="0"/>
          </a:p>
        </p:txBody>
      </p:sp>
      <p:pic>
        <p:nvPicPr>
          <p:cNvPr id="4" name="Segnaposto contenuto 3" descr="valori esportazio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3020" y="1700808"/>
            <a:ext cx="8063779" cy="441554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Mangiare sano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10% dei Toscani sono obesi</a:t>
            </a:r>
          </a:p>
          <a:p>
            <a:r>
              <a:rPr lang="it-IT" dirty="0" smtClean="0"/>
              <a:t>1,4 milioni a rischio per malattie cardiovascolari importanti per obesità</a:t>
            </a:r>
          </a:p>
          <a:p>
            <a:r>
              <a:rPr lang="it-IT" dirty="0" smtClean="0"/>
              <a:t>40mila morti l’anno: 12mila per tumori  e 15mila per malattie cardiovascolari</a:t>
            </a:r>
          </a:p>
          <a:p>
            <a:r>
              <a:rPr lang="it-IT" dirty="0" smtClean="0"/>
              <a:t>Piramide alimentare toscana varata nel 2008</a:t>
            </a:r>
          </a:p>
          <a:p>
            <a:r>
              <a:rPr lang="it-IT" dirty="0" smtClean="0"/>
              <a:t>70 prodotti, di cui 65 sono toscani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B Service\Pictures\piram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475" y="0"/>
            <a:ext cx="6443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Gli scalini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Frutta e verdura</a:t>
            </a:r>
          </a:p>
          <a:p>
            <a:r>
              <a:rPr lang="it-IT" dirty="0" smtClean="0"/>
              <a:t>Cereali e derivati, olio extravergine di oliva</a:t>
            </a:r>
          </a:p>
          <a:p>
            <a:r>
              <a:rPr lang="it-IT" dirty="0" smtClean="0"/>
              <a:t>Legumi, frutta secca, latte, yogurt</a:t>
            </a:r>
          </a:p>
          <a:p>
            <a:r>
              <a:rPr lang="it-IT" dirty="0" smtClean="0"/>
              <a:t>Pesce e pollame</a:t>
            </a:r>
          </a:p>
          <a:p>
            <a:r>
              <a:rPr lang="it-IT" dirty="0" smtClean="0"/>
              <a:t>Formaggi, uova e patate</a:t>
            </a:r>
          </a:p>
          <a:p>
            <a:r>
              <a:rPr lang="it-IT" dirty="0" smtClean="0"/>
              <a:t>Carne, salumi e dolci</a:t>
            </a:r>
          </a:p>
          <a:p>
            <a:r>
              <a:rPr lang="it-IT" dirty="0" smtClean="0"/>
              <a:t>A parte: vino, acqua, attività fisica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 Toscana benessere e ricchezza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sono </a:t>
            </a:r>
            <a:r>
              <a:rPr lang="it-IT" dirty="0"/>
              <a:t>abbastanza </a:t>
            </a:r>
            <a:r>
              <a:rPr lang="it-IT" dirty="0" smtClean="0"/>
              <a:t>diffusi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23.000 kmq </a:t>
            </a:r>
            <a:r>
              <a:rPr lang="it-IT" sz="2400" dirty="0" smtClean="0"/>
              <a:t>la superficie</a:t>
            </a:r>
          </a:p>
          <a:p>
            <a:r>
              <a:rPr lang="it-IT" dirty="0" smtClean="0"/>
              <a:t>3.761.616 </a:t>
            </a:r>
            <a:r>
              <a:rPr lang="it-IT" sz="2400" dirty="0" smtClean="0"/>
              <a:t>la popolazione</a:t>
            </a:r>
          </a:p>
          <a:p>
            <a:r>
              <a:rPr lang="it-IT" dirty="0" smtClean="0"/>
              <a:t>84 anni </a:t>
            </a:r>
            <a:r>
              <a:rPr lang="it-IT" sz="2400" dirty="0" smtClean="0"/>
              <a:t>attesa media di vita donne</a:t>
            </a:r>
          </a:p>
          <a:p>
            <a:r>
              <a:rPr lang="it-IT" dirty="0" smtClean="0"/>
              <a:t>80 anni </a:t>
            </a:r>
            <a:r>
              <a:rPr lang="it-IT" sz="2400" dirty="0" smtClean="0"/>
              <a:t>attesa media di vita donne</a:t>
            </a:r>
          </a:p>
          <a:p>
            <a:r>
              <a:rPr lang="it-IT" dirty="0" smtClean="0"/>
              <a:t>63% </a:t>
            </a:r>
            <a:r>
              <a:rPr lang="it-IT" sz="2400" dirty="0" smtClean="0"/>
              <a:t>popolazione attiva</a:t>
            </a:r>
          </a:p>
          <a:p>
            <a:r>
              <a:rPr lang="it-IT" dirty="0" smtClean="0"/>
              <a:t>28mila euro lordi </a:t>
            </a:r>
            <a:r>
              <a:rPr lang="it-IT" sz="2400" dirty="0" smtClean="0"/>
              <a:t>il Pil pro capite</a:t>
            </a:r>
          </a:p>
          <a:p>
            <a:r>
              <a:rPr lang="it-IT" dirty="0" smtClean="0"/>
              <a:t>20% </a:t>
            </a:r>
            <a:r>
              <a:rPr lang="it-IT" sz="2400" dirty="0" smtClean="0"/>
              <a:t>popolazione a rischio povertà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sz="1800" dirty="0" smtClean="0"/>
          </a:p>
          <a:p>
            <a:endParaRPr lang="it-IT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Economia regionale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95 miliardi di euro il Pil regionale</a:t>
            </a:r>
          </a:p>
          <a:p>
            <a:r>
              <a:rPr lang="it-IT" dirty="0" smtClean="0"/>
              <a:t>75% settore terziario e servizi</a:t>
            </a:r>
          </a:p>
          <a:p>
            <a:r>
              <a:rPr lang="it-IT" dirty="0" smtClean="0"/>
              <a:t>23% attività manifatturiere</a:t>
            </a:r>
          </a:p>
          <a:p>
            <a:r>
              <a:rPr lang="it-IT" dirty="0" smtClean="0"/>
              <a:t>2% agricoltura</a:t>
            </a:r>
          </a:p>
          <a:p>
            <a:r>
              <a:rPr lang="it-IT" dirty="0" smtClean="0"/>
              <a:t>1.554.000 occupati</a:t>
            </a:r>
          </a:p>
          <a:p>
            <a:r>
              <a:rPr lang="it-IT" dirty="0" smtClean="0"/>
              <a:t>132.000 disoccupati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L’Agricoltura toscana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72.690 aziende</a:t>
            </a:r>
          </a:p>
          <a:p>
            <a:r>
              <a:rPr lang="it-IT" dirty="0" smtClean="0"/>
              <a:t>160.750 lavoratori dipendenti</a:t>
            </a:r>
          </a:p>
          <a:p>
            <a:r>
              <a:rPr lang="it-IT" dirty="0" smtClean="0"/>
              <a:t>754.340 ettari </a:t>
            </a:r>
            <a:r>
              <a:rPr lang="it-IT" sz="2400" dirty="0" smtClean="0"/>
              <a:t>Superficie Agricola Utilizzata</a:t>
            </a:r>
          </a:p>
          <a:p>
            <a:r>
              <a:rPr lang="it-IT" dirty="0" smtClean="0"/>
              <a:t>63% a seminativi</a:t>
            </a:r>
          </a:p>
          <a:p>
            <a:r>
              <a:rPr lang="it-IT" dirty="0" smtClean="0"/>
              <a:t>12,5% a pascoli permanenti</a:t>
            </a:r>
          </a:p>
          <a:p>
            <a:r>
              <a:rPr lang="it-IT" dirty="0" smtClean="0"/>
              <a:t>24,5% a coltivazioni legnose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utilizzo terre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154" y="332656"/>
            <a:ext cx="6907106" cy="54850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ripartizione S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045555" cy="63813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dimensione azien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73" y="0"/>
            <a:ext cx="9223171" cy="42210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aziende per S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8880201" cy="61206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494</Words>
  <Application>Microsoft Office PowerPoint</Application>
  <PresentationFormat>Presentazione su schermo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Approfondimento tecnico-economico sul sistema agroalimentare toscano </vt:lpstr>
      <vt:lpstr>Diapositiva 2</vt:lpstr>
      <vt:lpstr>In Toscana benessere e ricchezza  sono abbastanza diffusi</vt:lpstr>
      <vt:lpstr>Economia regionale</vt:lpstr>
      <vt:lpstr>L’Agricoltura toscana</vt:lpstr>
      <vt:lpstr>Diapositiva 6</vt:lpstr>
      <vt:lpstr>Diapositiva 7</vt:lpstr>
      <vt:lpstr>Diapositiva 8</vt:lpstr>
      <vt:lpstr>Diapositiva 9</vt:lpstr>
      <vt:lpstr>Diapositiva 10</vt:lpstr>
      <vt:lpstr>Diapositiva 11</vt:lpstr>
      <vt:lpstr>Il capitolo BIOLOGICO</vt:lpstr>
      <vt:lpstr>Diapositiva 13</vt:lpstr>
      <vt:lpstr>Diapositiva 14</vt:lpstr>
      <vt:lpstr>Le produzioni tipiche</vt:lpstr>
      <vt:lpstr>Che cosa significa?</vt:lpstr>
      <vt:lpstr>Le eccellenze</vt:lpstr>
      <vt:lpstr>Focus: il vino</vt:lpstr>
      <vt:lpstr>Focus: l’olio extravergine</vt:lpstr>
      <vt:lpstr>L’Agroalimentare</vt:lpstr>
      <vt:lpstr>Alcuni prodotti tradizionali</vt:lpstr>
      <vt:lpstr>Export settore per settore</vt:lpstr>
      <vt:lpstr>Mangiare sano</vt:lpstr>
      <vt:lpstr>Diapositiva 24</vt:lpstr>
      <vt:lpstr>Gli scalini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Approfondimento tecnico-economico sul sistema agroalimentare toscano</dc:title>
  <dc:creator>AB Service</dc:creator>
  <cp:lastModifiedBy>AB Service</cp:lastModifiedBy>
  <cp:revision>25</cp:revision>
  <dcterms:created xsi:type="dcterms:W3CDTF">2015-01-23T20:08:43Z</dcterms:created>
  <dcterms:modified xsi:type="dcterms:W3CDTF">2015-01-24T07:09:14Z</dcterms:modified>
</cp:coreProperties>
</file>